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7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8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9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notesSlides/notesSlide15.xml" ContentType="application/vnd.openxmlformats-officedocument.presentationml.notesSlide+xml"/>
  <Override PartName="/ppt/charts/chart13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4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1090" r:id="rId5"/>
    <p:sldId id="1091" r:id="rId6"/>
    <p:sldId id="1093" r:id="rId7"/>
    <p:sldId id="1095" r:id="rId8"/>
    <p:sldId id="1094" r:id="rId9"/>
    <p:sldId id="1097" r:id="rId10"/>
    <p:sldId id="1098" r:id="rId11"/>
    <p:sldId id="1099" r:id="rId12"/>
    <p:sldId id="1100" r:id="rId13"/>
    <p:sldId id="1096" r:id="rId14"/>
    <p:sldId id="1101" r:id="rId15"/>
    <p:sldId id="1103" r:id="rId16"/>
    <p:sldId id="270" r:id="rId17"/>
    <p:sldId id="271" r:id="rId18"/>
    <p:sldId id="272" r:id="rId19"/>
  </p:sldIdLst>
  <p:sldSz cx="12192000" cy="6858000"/>
  <p:notesSz cx="6858000" cy="9144000"/>
  <p:embeddedFontLst>
    <p:embeddedFont>
      <p:font typeface="Aptos Narrow" panose="020B0004020202020204" pitchFamily="34" charset="0"/>
      <p:regular r:id="rId21"/>
      <p:bold r:id="rId22"/>
      <p:italic r:id="rId23"/>
    </p:embeddedFont>
    <p:embeddedFont>
      <p:font typeface="Arial Narrow" panose="020B0606020202030204" pitchFamily="34" charset="0"/>
      <p:regular r:id="rId24"/>
      <p:bold r:id="rId25"/>
      <p:italic r:id="rId26"/>
      <p:boldItalic r:id="rId2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8" roundtripDataSignature="AMtx7mjiK+mtfZB41cg9jBh3WVyAJHqSLQ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Леся Матюшенко" initials="ЛМ" lastIdx="1" clrIdx="0">
    <p:extLst>
      <p:ext uri="{19B8F6BF-5375-455C-9EA6-DF929625EA0E}">
        <p15:presenceInfo xmlns:p15="http://schemas.microsoft.com/office/powerpoint/2012/main" userId="S-1-5-21-2518802548-2247100493-1082812624-664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99"/>
    <a:srgbClr val="000000"/>
    <a:srgbClr val="A4A7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B7A256D-2E6B-4DBD-BD80-84E902A882C8}">
  <a:tblStyle styleId="{9B7A256D-2E6B-4DBD-BD80-84E902A882C8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 b="off" i="off"/>
      <a:tcStyle>
        <a:tcBdr/>
        <a:fill>
          <a:solidFill>
            <a:srgbClr val="CDD4EA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CDD4EA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80162296-473E-4BCC-972C-0CBD098B6213}" styleName="Table_1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/>
      <a:tcStyle>
        <a:tcBdr/>
        <a:fill>
          <a:solidFill>
            <a:srgbClr val="CDD4E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DD4E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9" autoAdjust="0"/>
    <p:restoredTop sz="94660"/>
  </p:normalViewPr>
  <p:slideViewPr>
    <p:cSldViewPr snapToGrid="0">
      <p:cViewPr varScale="1">
        <p:scale>
          <a:sx n="63" d="100"/>
          <a:sy n="63" d="100"/>
        </p:scale>
        <p:origin x="780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6.fntdata"/><Relationship Id="rId39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5.fntdata"/><Relationship Id="rId38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font" Target="fonts/font7.fntdata"/><Relationship Id="rId43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sia.Matiushenko\Downloads\&#1056;&#1086;&#1079;&#1087;&#1086;&#1076;&#1110;&#1083;%20&#1085;&#1072;&#1076;&#1072;&#1074;&#1072;&#1095;&#1110;&#1074;%20&#1079;&#1072;%20&#1092;&#1086;&#1088;&#1084;&#1086;&#1102;%20&#1074;&#1083;&#1072;&#1089;&#1085;&#1086;&#1089;&#1090;&#1110;%20(3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sia.Matiushenko\Desktop\&#1040;&#1053;&#1040;&#1051;&#1030;&#1047;%202023\&#1058;&#1045;&#1052;&#1040;&#1058;&#1048;&#1063;&#1053;&#1030;%20&#1044;&#1054;&#1042;&#1030;&#1044;&#1050;&#1048;\&#1079;&#1091;&#1073;&#1086;&#1087;&#1088;&#1086;&#1090;&#1077;&#1079;&#1091;&#1074;&#1072;&#1085;&#1085;&#1103;%20_21102024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https://nszugovua-my.sharepoint.com/personal/vasyl_piven_nszu_gov_ua/Documents/&#1044;&#1086;&#1082;&#1091;&#1084;&#1077;&#1085;&#1090;&#1080;/&#1057;&#1090;&#1072;&#1090;&#1077;&#1074;&#1086;-&#1074;&#1110;&#1082;&#1086;&#1074;&#1080;&#1081;%20&#1088;&#1086;&#1079;&#1087;&#1086;&#1076;&#1110;&#1083;%20&#1087;&#1086;%20&#1087;&#1110;&#1083;&#1086;&#1090;&#1085;&#1086;&#1084;&#1091;%20&#1087;&#1088;&#1086;&#1077;&#1082;&#1090;&#1091;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https://nszugovua-my.sharepoint.com/personal/vasyl_piven_nszu_gov_ua/Documents/&#1044;&#1086;&#1082;&#1091;&#1084;&#1077;&#1085;&#1090;&#1080;/&#1057;&#1090;&#1072;&#1090;&#1077;&#1074;&#1086;-&#1074;&#1110;&#1082;&#1086;&#1074;&#1080;&#1081;%20&#1088;&#1086;&#1079;&#1087;&#1086;&#1076;&#1110;&#1083;%20&#1087;&#1086;%20&#1087;&#1110;&#1083;&#1086;&#1090;&#1085;&#1086;&#1084;&#1091;%20&#1087;&#1088;&#1086;&#1077;&#1082;&#1090;&#1091;.xlsx" TargetMode="Externa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https://nszugovua-my.sharepoint.com/personal/vasyl_piven_nszu_gov_ua/Documents/&#1044;&#1086;&#1082;&#1091;&#1084;&#1077;&#1085;&#1090;&#1080;/&#1057;&#1090;&#1072;&#1090;&#1077;&#1074;&#1086;-&#1074;&#1110;&#1082;&#1086;&#1074;&#1080;&#1081;%20&#1088;&#1086;&#1079;&#1087;&#1086;&#1076;&#1110;&#1083;%20&#1087;&#1086;%20&#1087;&#1110;&#1083;&#1086;&#1090;&#1085;&#1086;&#1084;&#1091;%20&#1087;&#1088;&#1086;&#1077;&#1082;&#1090;&#1091;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https://nszugovua-my.sharepoint.com/personal/vasyl_piven_nszu_gov_ua/Documents/&#1044;&#1086;&#1082;&#1091;&#1084;&#1077;&#1085;&#1090;&#1080;/&#1057;&#1090;&#1072;&#1090;&#1077;&#1074;&#1086;-&#1074;&#1110;&#1082;&#1086;&#1074;&#1080;&#1081;%20&#1088;&#1086;&#1079;&#1087;&#1086;&#1076;&#1110;&#1083;%20&#1087;&#1086;%20&#1087;&#1110;&#1083;&#1086;&#1090;&#1085;&#1086;&#1084;&#1091;%20&#1087;&#1088;&#1086;&#1077;&#1082;&#1090;&#1091;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sia.Matiushenko\Downloads\&#1056;&#1086;&#1079;&#1087;&#1086;&#1076;&#1110;&#1083;%20&#1085;&#1072;&#1076;&#1072;&#1074;&#1072;&#1095;&#1110;&#1074;%20&#1079;&#1072;%20&#1086;&#1073;&#1083;&#1072;&#1089;&#1090;&#1103;&#1084;&#1080;%20(11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sia.Matiushenko\Downloads\&#1056;&#1086;&#1079;&#1087;&#1086;&#1076;&#1110;&#1083;%20&#1082;&#1110;&#1083;&#1100;&#1082;&#1086;&#1089;&#1090;&#1110;%20&#1085;&#1072;&#1076;&#1072;&#1074;&#1072;&#1095;&#1110;&#1074;%20&#1079;%20&#1076;&#1086;&#1075;&#1086;&#1074;&#1086;&#1088;&#1072;&#1084;&#1080;%20&#1089;&#1090;&#1072;&#1085;&#1086;&#1084;%20&#1085;&#1072;%20%2031.10.2024%20(1)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sia.Matiushenko\Downloads\&#1056;&#1086;&#1079;&#1087;&#1086;&#1076;&#1110;&#1083;%20&#1089;&#1091;&#1084;&#1080;%20&#1076;&#1086;&#1075;&#1086;&#1074;&#1086;&#1088;&#1110;&#1074;%20&#1079;&#1072;%20&#1092;&#1086;&#1088;&#1084;&#1086;&#1102;%20&#1074;&#1083;&#1072;&#1089;&#1085;&#1086;&#1089;&#1090;&#1110;%20&#1089;&#1090;&#1072;&#1085;&#1086;&#1084;%20&#1085;&#1072;%20%2031.10.2024%20(4)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sia.Matiushenko\Downloads\data%20-%202024-10-31T152517.918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sia.Matiushenko\Desktop\&#1040;&#1053;&#1040;&#1051;&#1030;&#1047;%202023\&#1058;&#1045;&#1052;&#1040;&#1058;&#1048;&#1063;&#1053;&#1030;%20&#1044;&#1054;&#1042;&#1030;&#1044;&#1050;&#1048;\&#1079;&#1091;&#1073;&#1086;&#1087;&#1088;&#1086;&#1090;&#1077;&#1079;&#1091;&#1074;&#1072;&#1085;&#1085;&#1103;%20_21102024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sia.Matiushenko\Desktop\&#1040;&#1053;&#1040;&#1051;&#1030;&#1047;%202023\&#1058;&#1045;&#1052;&#1040;&#1058;&#1048;&#1063;&#1053;&#1030;%20&#1044;&#1054;&#1042;&#1030;&#1044;&#1050;&#1048;\&#1079;&#1091;&#1073;&#1086;&#1087;&#1088;&#1086;&#1090;&#1077;&#1079;&#1091;&#1074;&#1072;&#1085;&#1085;&#1103;%20_21102024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nszugovua-my.sharepoint.com/personal/olha_pashkovych_nszu_gov_ua/Documents/&#1060;&#1072;&#1081;&#1083;&#1080;%20&#1095;&#1072;&#1090;&#1091;%20Microsoft%20Teams/66_67%20&#1087;&#1072;&#1082;&#1077;&#1090;_&#1047;&#1091;&#1073;&#1086;&#1087;&#1088;&#1086;&#1090;&#1077;&#1079;&#1091;&#1074;&#1072;&#1085;&#1085;&#1103;_2024_31.10.2024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sia.Matiushenko\Desktop\&#1040;&#1053;&#1040;&#1051;&#1030;&#1047;%202023\&#1058;&#1045;&#1052;&#1040;&#1058;&#1048;&#1063;&#1053;&#1030;%20&#1044;&#1054;&#1042;&#1030;&#1044;&#1050;&#1048;\&#1079;&#1091;&#1073;&#1086;&#1087;&#1088;&#1086;&#1090;&#1077;&#1079;&#1091;&#1074;&#1072;&#1085;&#1085;&#1103;%20_21102024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uk-UA" sz="1400" b="1" dirty="0">
                <a:solidFill>
                  <a:srgbClr val="002060"/>
                </a:solidFill>
              </a:rPr>
              <a:t>Розподіл</a:t>
            </a:r>
            <a:r>
              <a:rPr lang="uk-UA" sz="1400" b="1" baseline="0" dirty="0">
                <a:solidFill>
                  <a:srgbClr val="002060"/>
                </a:solidFill>
              </a:rPr>
              <a:t> надавачів за формою власності</a:t>
            </a:r>
            <a:endParaRPr lang="uk-UA" sz="1400" b="1" dirty="0">
              <a:solidFill>
                <a:srgbClr val="002060"/>
              </a:solidFill>
            </a:endParaRPr>
          </a:p>
        </c:rich>
      </c:tx>
      <c:layout>
        <c:manualLayout>
          <c:xMode val="edge"/>
          <c:yMode val="edge"/>
          <c:x val="0.13044618401603172"/>
          <c:y val="4.8958820513742988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>
                  <a:tint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DE9-4306-9EC2-3FD2E253A32F}"/>
              </c:ext>
            </c:extLst>
          </c:dPt>
          <c:dPt>
            <c:idx val="1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DE9-4306-9EC2-3FD2E253A32F}"/>
              </c:ext>
            </c:extLst>
          </c:dPt>
          <c:dPt>
            <c:idx val="2"/>
            <c:bubble3D val="0"/>
            <c:spPr>
              <a:solidFill>
                <a:schemeClr val="accent6">
                  <a:shade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DE9-4306-9EC2-3FD2E253A32F}"/>
              </c:ext>
            </c:extLst>
          </c:dPt>
          <c:dLbls>
            <c:dLbl>
              <c:idx val="0"/>
              <c:layout>
                <c:manualLayout>
                  <c:x val="0.15393420091336452"/>
                  <c:y val="-6.0682067563678228E-2"/>
                </c:manualLayout>
              </c:layout>
              <c:tx>
                <c:rich>
                  <a:bodyPr/>
                  <a:lstStyle/>
                  <a:p>
                    <a:r>
                      <a:rPr lang="uk-UA"/>
                      <a:t>Комунальна</a:t>
                    </a:r>
                    <a:r>
                      <a:rPr lang="uk-UA" baseline="0" dirty="0"/>
                      <a:t> </a:t>
                    </a:r>
                  </a:p>
                  <a:p>
                    <a:r>
                      <a:rPr lang="uk-UA" sz="1400" b="1" baseline="0"/>
                      <a:t>311</a:t>
                    </a:r>
                    <a:r>
                      <a:rPr lang="uk-UA" sz="1400" b="1" baseline="0" dirty="0"/>
                      <a:t> надавачів</a:t>
                    </a:r>
                  </a:p>
                  <a:p>
                    <a:r>
                      <a:rPr lang="uk-UA" sz="1400" b="1" baseline="0" dirty="0"/>
                      <a:t> </a:t>
                    </a:r>
                    <a:r>
                      <a:rPr lang="uk-UA" sz="1400" b="1" baseline="0"/>
                      <a:t>94%</a:t>
                    </a:r>
                    <a:endParaRPr lang="uk-UA" sz="1400" b="1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33473079584522381"/>
                      <c:h val="0.1732677762698168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1-ADE9-4306-9EC2-3FD2E253A32F}"/>
                </c:ext>
              </c:extLst>
            </c:dLbl>
            <c:dLbl>
              <c:idx val="1"/>
              <c:layout>
                <c:manualLayout>
                  <c:x val="-0.11417698319459715"/>
                  <c:y val="0.21377404513321049"/>
                </c:manualLayout>
              </c:layout>
              <c:tx>
                <c:rich>
                  <a:bodyPr/>
                  <a:lstStyle/>
                  <a:p>
                    <a:r>
                      <a:rPr lang="uk-UA"/>
                      <a:t>Державна</a:t>
                    </a:r>
                    <a:r>
                      <a:rPr lang="uk-UA" baseline="0" dirty="0"/>
                      <a:t> </a:t>
                    </a:r>
                  </a:p>
                  <a:p>
                    <a:r>
                      <a:rPr lang="uk-UA" sz="1400" b="1" baseline="0"/>
                      <a:t>15</a:t>
                    </a:r>
                    <a:r>
                      <a:rPr lang="uk-UA" sz="1400" b="1" baseline="0" dirty="0"/>
                      <a:t>  надавачів </a:t>
                    </a:r>
                  </a:p>
                  <a:p>
                    <a:r>
                      <a:rPr lang="uk-UA" sz="1400" b="1" baseline="0" dirty="0"/>
                      <a:t> </a:t>
                    </a:r>
                    <a:r>
                      <a:rPr lang="uk-UA" sz="1400" b="1" baseline="0"/>
                      <a:t>5%</a:t>
                    </a:r>
                    <a:endParaRPr lang="uk-UA" sz="1400" b="1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32681213539770676"/>
                      <c:h val="0.1771689148703558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3-ADE9-4306-9EC2-3FD2E253A32F}"/>
                </c:ext>
              </c:extLst>
            </c:dLbl>
            <c:dLbl>
              <c:idx val="2"/>
              <c:layout>
                <c:manualLayout>
                  <c:x val="0.39925627670588021"/>
                  <c:y val="9.666379584499743E-2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Приватна (без ФОП)</a:t>
                    </a:r>
                    <a:r>
                      <a:rPr lang="ru-RU" baseline="0" dirty="0"/>
                      <a:t> </a:t>
                    </a:r>
                  </a:p>
                  <a:p>
                    <a:r>
                      <a:rPr lang="ru-RU" sz="1400" b="1" baseline="0"/>
                      <a:t>6</a:t>
                    </a:r>
                    <a:r>
                      <a:rPr lang="ru-RU" sz="1400" b="1" baseline="0" dirty="0"/>
                      <a:t> </a:t>
                    </a:r>
                    <a:r>
                      <a:rPr lang="ru-RU" sz="1400" b="1" baseline="0" dirty="0" err="1"/>
                      <a:t>надавачів</a:t>
                    </a:r>
                    <a:r>
                      <a:rPr lang="ru-RU" sz="1400" b="1" baseline="0" dirty="0"/>
                      <a:t> </a:t>
                    </a:r>
                  </a:p>
                  <a:p>
                    <a:r>
                      <a:rPr lang="ru-RU" sz="1400" b="1" baseline="0" dirty="0"/>
                      <a:t> </a:t>
                    </a:r>
                    <a:r>
                      <a:rPr lang="ru-RU" sz="1400" b="1" baseline="0"/>
                      <a:t>2%</a:t>
                    </a:r>
                    <a:endParaRPr lang="ru-RU" sz="1400" b="1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28350122987306609"/>
                      <c:h val="0.16083725869442808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5-ADE9-4306-9EC2-3FD2E253A32F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rgbClr val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eparator> </c:separator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Sheet1!$A$4:$A$6</c:f>
              <c:strCache>
                <c:ptCount val="3"/>
                <c:pt idx="0">
                  <c:v>Комунальна</c:v>
                </c:pt>
                <c:pt idx="1">
                  <c:v>Державна</c:v>
                </c:pt>
                <c:pt idx="2">
                  <c:v>Приватна (без ФОП)</c:v>
                </c:pt>
              </c:strCache>
            </c:strRef>
          </c:cat>
          <c:val>
            <c:numRef>
              <c:f>Sheet1!$B$4:$B$6</c:f>
              <c:numCache>
                <c:formatCode>#,##0</c:formatCode>
                <c:ptCount val="3"/>
                <c:pt idx="0">
                  <c:v>311</c:v>
                </c:pt>
                <c:pt idx="1">
                  <c:v>15</c:v>
                </c:pt>
                <c:pt idx="2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DE9-4306-9EC2-3FD2E253A3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uk-UA" sz="1400" b="1" i="0" baseline="0" dirty="0">
                <a:solidFill>
                  <a:schemeClr val="tx1"/>
                </a:solidFill>
                <a:effectLst/>
              </a:rPr>
              <a:t>Розрахункове відшкодування "67"пакет </a:t>
            </a:r>
          </a:p>
          <a:p>
            <a:pPr>
              <a:defRPr b="1">
                <a:solidFill>
                  <a:schemeClr val="tx1"/>
                </a:solidFill>
              </a:defRPr>
            </a:pPr>
            <a:r>
              <a:rPr lang="uk-UA" sz="1100" b="1" i="0" baseline="0" dirty="0">
                <a:solidFill>
                  <a:schemeClr val="tx1"/>
                </a:solidFill>
                <a:effectLst/>
              </a:rPr>
              <a:t>млн. грн.</a:t>
            </a:r>
            <a:endParaRPr lang="uk-UA" sz="1100" b="1" dirty="0">
              <a:solidFill>
                <a:schemeClr val="tx1"/>
              </a:solidFill>
              <a:effectLst/>
            </a:endParaRPr>
          </a:p>
        </c:rich>
      </c:tx>
      <c:layout>
        <c:manualLayout>
          <c:xMode val="edge"/>
          <c:yMode val="edge"/>
          <c:x val="0.1580102168474542"/>
          <c:y val="2.77777777777777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uk-UA"/>
        </a:p>
      </c:txPr>
    </c:title>
    <c:autoTitleDeleted val="0"/>
    <c:plotArea>
      <c:layout>
        <c:manualLayout>
          <c:layoutTarget val="inner"/>
          <c:xMode val="edge"/>
          <c:yMode val="edge"/>
          <c:x val="2.7777777777777776E-2"/>
          <c:y val="0.27962962962962962"/>
          <c:w val="0.93888888888888888"/>
          <c:h val="0.6126159230096237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Аркуш5!$C$9</c:f>
              <c:strCache>
                <c:ptCount val="1"/>
                <c:pt idx="0">
                  <c:v>Розрахункове відшкодування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Аркуш5!$B$10:$B$12</c:f>
              <c:strCache>
                <c:ptCount val="3"/>
                <c:pt idx="0">
                  <c:v>липень</c:v>
                </c:pt>
                <c:pt idx="1">
                  <c:v>серпень</c:v>
                </c:pt>
                <c:pt idx="2">
                  <c:v>вересень</c:v>
                </c:pt>
              </c:strCache>
            </c:strRef>
          </c:cat>
          <c:val>
            <c:numRef>
              <c:f>Аркуш5!$C$10:$C$12</c:f>
              <c:numCache>
                <c:formatCode>0.0</c:formatCode>
                <c:ptCount val="3"/>
                <c:pt idx="0">
                  <c:v>1.2844592099999899</c:v>
                </c:pt>
                <c:pt idx="1">
                  <c:v>4.9504555599999698</c:v>
                </c:pt>
                <c:pt idx="2">
                  <c:v>3.98749649999995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84-4974-9617-129716D9CBD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41292592"/>
        <c:axId val="2072313984"/>
      </c:barChart>
      <c:catAx>
        <c:axId val="541292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2072313984"/>
        <c:crosses val="autoZero"/>
        <c:auto val="1"/>
        <c:lblAlgn val="ctr"/>
        <c:lblOffset val="100"/>
        <c:noMultiLvlLbl val="0"/>
      </c:catAx>
      <c:valAx>
        <c:axId val="207231398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crossAx val="5412925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r>
              <a:rPr lang="uk-UA" sz="1600" b="1" dirty="0">
                <a:solidFill>
                  <a:srgbClr val="002060"/>
                </a:solidFill>
              </a:rPr>
              <a:t>Кількість пацієнтів  (66 пакет ) </a:t>
            </a:r>
          </a:p>
          <a:p>
            <a:pPr>
              <a:defRPr sz="1600" b="1" i="0" u="none" strike="noStrike" kern="1200" spc="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r>
              <a:rPr lang="uk-UA" sz="1600" b="1" dirty="0">
                <a:solidFill>
                  <a:srgbClr val="002060"/>
                </a:solidFill>
              </a:rPr>
              <a:t>за віковою групою</a:t>
            </a:r>
          </a:p>
        </c:rich>
      </c:tx>
      <c:layout>
        <c:manualLayout>
          <c:xMode val="edge"/>
          <c:yMode val="edge"/>
          <c:x val="0.20467664175308889"/>
          <c:y val="8.5202533802595792E-3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СТАТИСТИКА!$C$22</c:f>
              <c:strCache>
                <c:ptCount val="1"/>
                <c:pt idx="0">
                  <c:v>К-сть пацієнтів</c:v>
                </c:pt>
              </c:strCache>
            </c:strRef>
          </c:tx>
          <c:dPt>
            <c:idx val="0"/>
            <c:bubble3D val="0"/>
            <c:spPr>
              <a:solidFill>
                <a:schemeClr val="accent6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CDC-4E5E-80AC-11951FE10AE8}"/>
              </c:ext>
            </c:extLst>
          </c:dPt>
          <c:dPt>
            <c:idx val="1"/>
            <c:bubble3D val="0"/>
            <c:spPr>
              <a:solidFill>
                <a:schemeClr val="accent6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CDC-4E5E-80AC-11951FE10AE8}"/>
              </c:ext>
            </c:extLst>
          </c:dPt>
          <c:dPt>
            <c:idx val="2"/>
            <c:bubble3D val="0"/>
            <c:spPr>
              <a:solidFill>
                <a:schemeClr val="accent6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CDC-4E5E-80AC-11951FE10AE8}"/>
              </c:ext>
            </c:extLst>
          </c:dPt>
          <c:dPt>
            <c:idx val="3"/>
            <c:bubble3D val="0"/>
            <c:spPr>
              <a:solidFill>
                <a:schemeClr val="accent6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CDC-4E5E-80AC-11951FE10AE8}"/>
              </c:ext>
            </c:extLst>
          </c:dPt>
          <c:dLbls>
            <c:dLbl>
              <c:idx val="0"/>
              <c:layout>
                <c:manualLayout>
                  <c:x val="0.27574567129957994"/>
                  <c:y val="0.1065031672532447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CDC-4E5E-80AC-11951FE10AE8}"/>
                </c:ext>
              </c:extLst>
            </c:dLbl>
            <c:dLbl>
              <c:idx val="1"/>
              <c:layout>
                <c:manualLayout>
                  <c:x val="0.12408555208481088"/>
                  <c:y val="0.4047120355623299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CDC-4E5E-80AC-11951FE10AE8}"/>
                </c:ext>
              </c:extLst>
            </c:dLbl>
            <c:dLbl>
              <c:idx val="2"/>
              <c:layout>
                <c:manualLayout>
                  <c:x val="-0.24817110416962196"/>
                  <c:y val="-6.8162027042076634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CDC-4E5E-80AC-11951FE10AE8}"/>
                </c:ext>
              </c:extLst>
            </c:dLbl>
            <c:dLbl>
              <c:idx val="3"/>
              <c:layout>
                <c:manualLayout>
                  <c:x val="-6.3191716339487058E-2"/>
                  <c:y val="3.834114021116806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425711510680983"/>
                      <c:h val="0.1514210038334431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2CDC-4E5E-80AC-11951FE10AE8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</c15:spPr>
              </c:ext>
            </c:extLst>
          </c:dLbls>
          <c:cat>
            <c:strRef>
              <c:f>СТАТИСТИКА!$B$23:$B$26</c:f>
              <c:strCache>
                <c:ptCount val="4"/>
                <c:pt idx="0">
                  <c:v>до 25 років</c:v>
                </c:pt>
                <c:pt idx="1">
                  <c:v>26-35 років</c:v>
                </c:pt>
                <c:pt idx="2">
                  <c:v>36-45 років</c:v>
                </c:pt>
                <c:pt idx="3">
                  <c:v>56+</c:v>
                </c:pt>
              </c:strCache>
            </c:strRef>
          </c:cat>
          <c:val>
            <c:numRef>
              <c:f>СТАТИСТИКА!$C$23:$C$26</c:f>
              <c:numCache>
                <c:formatCode>General</c:formatCode>
                <c:ptCount val="4"/>
                <c:pt idx="0">
                  <c:v>81</c:v>
                </c:pt>
                <c:pt idx="1">
                  <c:v>430</c:v>
                </c:pt>
                <c:pt idx="2">
                  <c:v>2059</c:v>
                </c:pt>
                <c:pt idx="3">
                  <c:v>443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CDC-4E5E-80AC-11951FE10AE8}"/>
            </c:ext>
          </c:extLst>
        </c:ser>
        <c:ser>
          <c:idx val="1"/>
          <c:order val="1"/>
          <c:tx>
            <c:strRef>
              <c:f>СТАТИСТИКА!$D$22</c:f>
              <c:strCache>
                <c:ptCount val="1"/>
                <c:pt idx="0">
                  <c:v>З них жінок</c:v>
                </c:pt>
              </c:strCache>
            </c:strRef>
          </c:tx>
          <c:dPt>
            <c:idx val="0"/>
            <c:bubble3D val="0"/>
            <c:spPr>
              <a:solidFill>
                <a:schemeClr val="accent6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2CDC-4E5E-80AC-11951FE10AE8}"/>
              </c:ext>
            </c:extLst>
          </c:dPt>
          <c:dPt>
            <c:idx val="1"/>
            <c:bubble3D val="0"/>
            <c:spPr>
              <a:solidFill>
                <a:schemeClr val="accent6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2CDC-4E5E-80AC-11951FE10AE8}"/>
              </c:ext>
            </c:extLst>
          </c:dPt>
          <c:dPt>
            <c:idx val="2"/>
            <c:bubble3D val="0"/>
            <c:spPr>
              <a:solidFill>
                <a:schemeClr val="accent6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2CDC-4E5E-80AC-11951FE10AE8}"/>
              </c:ext>
            </c:extLst>
          </c:dPt>
          <c:dPt>
            <c:idx val="3"/>
            <c:bubble3D val="0"/>
            <c:spPr>
              <a:solidFill>
                <a:schemeClr val="accent6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2CDC-4E5E-80AC-11951FE10AE8}"/>
              </c:ext>
            </c:extLst>
          </c:dPt>
          <c:cat>
            <c:strRef>
              <c:f>СТАТИСТИКА!$B$23:$B$26</c:f>
              <c:strCache>
                <c:ptCount val="4"/>
                <c:pt idx="0">
                  <c:v>до 25 років</c:v>
                </c:pt>
                <c:pt idx="1">
                  <c:v>26-35 років</c:v>
                </c:pt>
                <c:pt idx="2">
                  <c:v>36-45 років</c:v>
                </c:pt>
                <c:pt idx="3">
                  <c:v>56+</c:v>
                </c:pt>
              </c:strCache>
            </c:strRef>
          </c:cat>
          <c:val>
            <c:numRef>
              <c:f>СТАТИСТИКА!$D$23:$D$26</c:f>
              <c:numCache>
                <c:formatCode>General</c:formatCode>
                <c:ptCount val="4"/>
                <c:pt idx="0">
                  <c:v>3</c:v>
                </c:pt>
                <c:pt idx="1">
                  <c:v>19</c:v>
                </c:pt>
                <c:pt idx="2">
                  <c:v>89</c:v>
                </c:pt>
                <c:pt idx="3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2CDC-4E5E-80AC-11951FE10A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uk-UA" sz="1600" b="1" dirty="0">
                <a:solidFill>
                  <a:schemeClr val="tx1"/>
                </a:solidFill>
              </a:rPr>
              <a:t>Кількість</a:t>
            </a:r>
            <a:r>
              <a:rPr lang="uk-UA" sz="1600" b="1" baseline="0" dirty="0">
                <a:solidFill>
                  <a:schemeClr val="tx1"/>
                </a:solidFill>
              </a:rPr>
              <a:t> пацієнтів (67 пакет)</a:t>
            </a:r>
          </a:p>
          <a:p>
            <a:pPr>
              <a:defRPr sz="16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uk-UA" sz="1600" b="1" baseline="0" dirty="0">
                <a:solidFill>
                  <a:schemeClr val="tx1"/>
                </a:solidFill>
              </a:rPr>
              <a:t>за віковою групою</a:t>
            </a:r>
            <a:endParaRPr lang="uk-UA" sz="1600" b="1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23006794153153753"/>
          <c:y val="0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4">
                  <a:shade val="58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D938-4EDA-8BF2-5A2EFB03A22F}"/>
              </c:ext>
            </c:extLst>
          </c:dPt>
          <c:dPt>
            <c:idx val="1"/>
            <c:bubble3D val="0"/>
            <c:spPr>
              <a:solidFill>
                <a:schemeClr val="accent4">
                  <a:shade val="86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D938-4EDA-8BF2-5A2EFB03A22F}"/>
              </c:ext>
            </c:extLst>
          </c:dPt>
          <c:dPt>
            <c:idx val="2"/>
            <c:bubble3D val="0"/>
            <c:spPr>
              <a:solidFill>
                <a:schemeClr val="accent4">
                  <a:tint val="86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D938-4EDA-8BF2-5A2EFB03A22F}"/>
              </c:ext>
            </c:extLst>
          </c:dPt>
          <c:dPt>
            <c:idx val="3"/>
            <c:bubble3D val="0"/>
            <c:spPr>
              <a:solidFill>
                <a:schemeClr val="accent4">
                  <a:tint val="58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D938-4EDA-8BF2-5A2EFB03A22F}"/>
              </c:ext>
            </c:extLst>
          </c:dPt>
          <c:dLbls>
            <c:dLbl>
              <c:idx val="0"/>
              <c:layout>
                <c:manualLayout>
                  <c:x val="0.14970653333495212"/>
                  <c:y val="6.5222435620362548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151843159617251"/>
                      <c:h val="0.1645545348498104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938-4EDA-8BF2-5A2EFB03A22F}"/>
                </c:ext>
              </c:extLst>
            </c:dLbl>
            <c:dLbl>
              <c:idx val="1"/>
              <c:layout>
                <c:manualLayout>
                  <c:x val="-1.4907786442973971E-2"/>
                  <c:y val="0.28703703767826311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213184229943525"/>
                      <c:h val="0.1645545361322625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938-4EDA-8BF2-5A2EFB03A22F}"/>
                </c:ext>
              </c:extLst>
            </c:dLbl>
            <c:dLbl>
              <c:idx val="3"/>
              <c:layout>
                <c:manualLayout>
                  <c:x val="-0.14401798847856093"/>
                  <c:y val="0.10648148148148144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391722829838643"/>
                      <c:h val="0.1645545348498104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D938-4EDA-8BF2-5A2EFB03A22F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</c15:spPr>
              </c:ext>
            </c:extLst>
          </c:dLbls>
          <c:cat>
            <c:strRef>
              <c:f>СТАТИСТИКА!$B$32:$B$35</c:f>
              <c:strCache>
                <c:ptCount val="4"/>
                <c:pt idx="0">
                  <c:v>до 25 років</c:v>
                </c:pt>
                <c:pt idx="1">
                  <c:v>26-35 років</c:v>
                </c:pt>
                <c:pt idx="2">
                  <c:v>36-45 років</c:v>
                </c:pt>
                <c:pt idx="3">
                  <c:v>56+</c:v>
                </c:pt>
              </c:strCache>
            </c:strRef>
          </c:cat>
          <c:val>
            <c:numRef>
              <c:f>СТАТИСТИКА!$C$32:$C$35</c:f>
              <c:numCache>
                <c:formatCode>General</c:formatCode>
                <c:ptCount val="4"/>
                <c:pt idx="0">
                  <c:v>245</c:v>
                </c:pt>
                <c:pt idx="1">
                  <c:v>1067</c:v>
                </c:pt>
                <c:pt idx="2">
                  <c:v>2621</c:v>
                </c:pt>
                <c:pt idx="3">
                  <c:v>378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938-4EDA-8BF2-5A2EFB03A22F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4">
                  <a:shade val="58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A-D938-4EDA-8BF2-5A2EFB03A22F}"/>
              </c:ext>
            </c:extLst>
          </c:dPt>
          <c:dPt>
            <c:idx val="1"/>
            <c:bubble3D val="0"/>
            <c:spPr>
              <a:solidFill>
                <a:schemeClr val="accent4">
                  <a:shade val="86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C-D938-4EDA-8BF2-5A2EFB03A22F}"/>
              </c:ext>
            </c:extLst>
          </c:dPt>
          <c:dPt>
            <c:idx val="2"/>
            <c:bubble3D val="0"/>
            <c:spPr>
              <a:solidFill>
                <a:schemeClr val="accent4">
                  <a:tint val="86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E-D938-4EDA-8BF2-5A2EFB03A22F}"/>
              </c:ext>
            </c:extLst>
          </c:dPt>
          <c:dPt>
            <c:idx val="3"/>
            <c:bubble3D val="0"/>
            <c:spPr>
              <a:solidFill>
                <a:schemeClr val="accent4">
                  <a:tint val="58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0-D938-4EDA-8BF2-5A2EFB03A22F}"/>
              </c:ext>
            </c:extLst>
          </c:dPt>
          <c:cat>
            <c:strRef>
              <c:f>СТАТИСТИКА!$B$32:$B$35</c:f>
              <c:strCache>
                <c:ptCount val="4"/>
                <c:pt idx="0">
                  <c:v>до 25 років</c:v>
                </c:pt>
                <c:pt idx="1">
                  <c:v>26-35 років</c:v>
                </c:pt>
                <c:pt idx="2">
                  <c:v>36-45 років</c:v>
                </c:pt>
                <c:pt idx="3">
                  <c:v>56+</c:v>
                </c:pt>
              </c:strCache>
            </c:strRef>
          </c:cat>
          <c:val>
            <c:numRef>
              <c:f>СТАТИСТИКА!$D$32:$D$35</c:f>
              <c:numCache>
                <c:formatCode>General</c:formatCode>
                <c:ptCount val="4"/>
                <c:pt idx="0">
                  <c:v>18</c:v>
                </c:pt>
                <c:pt idx="1">
                  <c:v>34</c:v>
                </c:pt>
                <c:pt idx="2">
                  <c:v>97</c:v>
                </c:pt>
                <c:pt idx="3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D938-4EDA-8BF2-5A2EFB03A2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uk-UA" sz="1800" b="1" dirty="0">
                <a:solidFill>
                  <a:schemeClr val="tx1"/>
                </a:solidFill>
              </a:rPr>
              <a:t>Статево</a:t>
            </a:r>
            <a:r>
              <a:rPr lang="uk-UA" sz="1800" b="1" baseline="0" dirty="0">
                <a:solidFill>
                  <a:schemeClr val="tx1"/>
                </a:solidFill>
              </a:rPr>
              <a:t> -віковий розподіл  </a:t>
            </a:r>
          </a:p>
          <a:p>
            <a:pPr>
              <a:defRPr/>
            </a:pPr>
            <a:r>
              <a:rPr lang="uk-UA" sz="1600" b="0" baseline="0" dirty="0">
                <a:solidFill>
                  <a:schemeClr val="tx1"/>
                </a:solidFill>
              </a:rPr>
              <a:t>(66,67 пакети загалом</a:t>
            </a:r>
            <a:r>
              <a:rPr lang="uk-UA" sz="1600" b="0" baseline="0" dirty="0"/>
              <a:t>)</a:t>
            </a:r>
            <a:endParaRPr lang="uk-UA" sz="1600" b="0" dirty="0"/>
          </a:p>
        </c:rich>
      </c:tx>
      <c:layout>
        <c:manualLayout>
          <c:xMode val="edge"/>
          <c:yMode val="edge"/>
          <c:x val="0.1697553553488492"/>
          <c:y val="2.352311968429009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СТАТИСТИКА!$C$48</c:f>
              <c:strCache>
                <c:ptCount val="1"/>
                <c:pt idx="0">
                  <c:v>чоловіки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СТАТИСТИКА!$B$49:$B$52</c:f>
              <c:strCache>
                <c:ptCount val="4"/>
                <c:pt idx="0">
                  <c:v>до 25 років</c:v>
                </c:pt>
                <c:pt idx="1">
                  <c:v>26-35 років</c:v>
                </c:pt>
                <c:pt idx="2">
                  <c:v>36-45 років</c:v>
                </c:pt>
                <c:pt idx="3">
                  <c:v>56+</c:v>
                </c:pt>
              </c:strCache>
            </c:strRef>
          </c:cat>
          <c:val>
            <c:numRef>
              <c:f>СТАТИСТИКА!$C$49:$C$52</c:f>
              <c:numCache>
                <c:formatCode>General</c:formatCode>
                <c:ptCount val="4"/>
                <c:pt idx="0">
                  <c:v>280</c:v>
                </c:pt>
                <c:pt idx="1">
                  <c:v>1314</c:v>
                </c:pt>
                <c:pt idx="2">
                  <c:v>3983</c:v>
                </c:pt>
                <c:pt idx="3">
                  <c:v>704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FC-41E2-9884-F026DFDEBD4C}"/>
            </c:ext>
          </c:extLst>
        </c:ser>
        <c:ser>
          <c:idx val="1"/>
          <c:order val="1"/>
          <c:tx>
            <c:strRef>
              <c:f>СТАТИСТИКА!$D$48</c:f>
              <c:strCache>
                <c:ptCount val="1"/>
                <c:pt idx="0">
                  <c:v>жінки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СТАТИСТИКА!$B$49:$B$52</c:f>
              <c:strCache>
                <c:ptCount val="4"/>
                <c:pt idx="0">
                  <c:v>до 25 років</c:v>
                </c:pt>
                <c:pt idx="1">
                  <c:v>26-35 років</c:v>
                </c:pt>
                <c:pt idx="2">
                  <c:v>36-45 років</c:v>
                </c:pt>
                <c:pt idx="3">
                  <c:v>56+</c:v>
                </c:pt>
              </c:strCache>
            </c:strRef>
          </c:cat>
          <c:val>
            <c:numRef>
              <c:f>СТАТИСТИКА!$D$49:$D$52</c:f>
              <c:numCache>
                <c:formatCode>General</c:formatCode>
                <c:ptCount val="4"/>
                <c:pt idx="0">
                  <c:v>20</c:v>
                </c:pt>
                <c:pt idx="1">
                  <c:v>46</c:v>
                </c:pt>
                <c:pt idx="2">
                  <c:v>166</c:v>
                </c:pt>
                <c:pt idx="3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1FC-41E2-9884-F026DFDEBD4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862698736"/>
        <c:axId val="851550768"/>
      </c:barChart>
      <c:catAx>
        <c:axId val="862698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851550768"/>
        <c:crosses val="autoZero"/>
        <c:auto val="1"/>
        <c:lblAlgn val="ctr"/>
        <c:lblOffset val="100"/>
        <c:noMultiLvlLbl val="0"/>
      </c:catAx>
      <c:valAx>
        <c:axId val="85155076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626987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4035940982013668"/>
          <c:y val="0.93723555878489784"/>
          <c:w val="0.32508211611376903"/>
          <c:h val="6.276444121510214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1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78C0-43D4-9EA5-48FF96AA3B6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78C0-43D4-9EA5-48FF96AA3B61}"/>
              </c:ext>
            </c:extLst>
          </c:dPt>
          <c:dLbls>
            <c:dLbl>
              <c:idx val="0"/>
              <c:layout>
                <c:manualLayout>
                  <c:x val="0.11914397722662523"/>
                  <c:y val="-3.3560033859758254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, </c:separator>
              <c:extLst>
                <c:ext xmlns:c15="http://schemas.microsoft.com/office/drawing/2012/chart" uri="{CE6537A1-D6FC-4f65-9D91-7224C49458BB}">
                  <c15:layout>
                    <c:manualLayout>
                      <c:w val="0.25031905186419978"/>
                      <c:h val="0.1991719133548650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8C0-43D4-9EA5-48FF96AA3B61}"/>
                </c:ext>
              </c:extLst>
            </c:dLbl>
            <c:dLbl>
              <c:idx val="1"/>
              <c:layout>
                <c:manualLayout>
                  <c:x val="-4.9993321102246448E-2"/>
                  <c:y val="-6.7129150272658249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, </c:separator>
              <c:extLst>
                <c:ext xmlns:c15="http://schemas.microsoft.com/office/drawing/2012/chart" uri="{CE6537A1-D6FC-4f65-9D91-7224C49458BB}">
                  <c15:layout>
                    <c:manualLayout>
                      <c:w val="0.39020771240797492"/>
                      <c:h val="0.1330510521826623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8C0-43D4-9EA5-48FF96AA3B61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bestFit"/>
            <c:showLegendKey val="0"/>
            <c:showVal val="1"/>
            <c:showCatName val="1"/>
            <c:showSerName val="0"/>
            <c:showPercent val="1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СТАТИСТИКА!$C$56:$D$56</c:f>
              <c:strCache>
                <c:ptCount val="2"/>
                <c:pt idx="0">
                  <c:v>чоловіки</c:v>
                </c:pt>
                <c:pt idx="1">
                  <c:v>жінки</c:v>
                </c:pt>
              </c:strCache>
            </c:strRef>
          </c:cat>
          <c:val>
            <c:numRef>
              <c:f>СТАТИСТИКА!$C$57:$D$57</c:f>
              <c:numCache>
                <c:formatCode>General</c:formatCode>
                <c:ptCount val="2"/>
                <c:pt idx="0">
                  <c:v>6272</c:v>
                </c:pt>
                <c:pt idx="1">
                  <c:v>265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8C0-43D4-9EA5-48FF96AA3B61}"/>
            </c:ext>
          </c:extLst>
        </c:ser>
        <c:dLbls>
          <c:dLblPos val="bestFit"/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uk-UA" sz="1800" b="1" i="0" baseline="0">
                <a:solidFill>
                  <a:schemeClr val="tx1"/>
                </a:solidFill>
                <a:effectLst/>
              </a:rPr>
              <a:t>Розподіл договорів за областями</a:t>
            </a:r>
            <a:endParaRPr lang="uk-UA">
              <a:solidFill>
                <a:schemeClr val="tx1"/>
              </a:solidFill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uk-UA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Sheet1!$A$4:$A$27</c:f>
              <c:strCache>
                <c:ptCount val="24"/>
                <c:pt idx="0">
                  <c:v>ПОЛТАВСЬКА</c:v>
                </c:pt>
                <c:pt idx="1">
                  <c:v>ХАРКІВСЬКА</c:v>
                </c:pt>
                <c:pt idx="2">
                  <c:v>ТЕРНОПІЛЬСЬКА</c:v>
                </c:pt>
                <c:pt idx="3">
                  <c:v>ДНІПРОПЕТРОВСЬКА</c:v>
                </c:pt>
                <c:pt idx="4">
                  <c:v>ЖИТОМИРСЬКА</c:v>
                </c:pt>
                <c:pt idx="5">
                  <c:v>ЛЬВІВСЬКА</c:v>
                </c:pt>
                <c:pt idx="6">
                  <c:v>КИЇВСЬКА</c:v>
                </c:pt>
                <c:pt idx="7">
                  <c:v>ІВАНО-ФРАНКІВСЬКА</c:v>
                </c:pt>
                <c:pt idx="8">
                  <c:v>ОДЕСЬКА</c:v>
                </c:pt>
                <c:pt idx="9">
                  <c:v>СУМСЬКА</c:v>
                </c:pt>
                <c:pt idx="10">
                  <c:v>ЧЕРНІГІВСЬКА</c:v>
                </c:pt>
                <c:pt idx="11">
                  <c:v>ЗАКАРПАТСЬКА</c:v>
                </c:pt>
                <c:pt idx="12">
                  <c:v>ХМЕЛЬНИЦЬКА</c:v>
                </c:pt>
                <c:pt idx="13">
                  <c:v>ЧЕРКАСЬКА</c:v>
                </c:pt>
                <c:pt idx="14">
                  <c:v>КІРОВОГРАДСЬКА</c:v>
                </c:pt>
                <c:pt idx="15">
                  <c:v>М.КИЇВ</c:v>
                </c:pt>
                <c:pt idx="16">
                  <c:v>МИКОЛАЇВСЬКА</c:v>
                </c:pt>
                <c:pt idx="17">
                  <c:v>ЧЕРНІВЕЦЬКА</c:v>
                </c:pt>
                <c:pt idx="18">
                  <c:v>ВОЛИНСЬКА</c:v>
                </c:pt>
                <c:pt idx="19">
                  <c:v>РІВНЕНСЬКА</c:v>
                </c:pt>
                <c:pt idx="20">
                  <c:v>ХЕРСОНСЬКА</c:v>
                </c:pt>
                <c:pt idx="21">
                  <c:v>ВІННИЦЬКА</c:v>
                </c:pt>
                <c:pt idx="22">
                  <c:v>ДОНЕЦЬКА</c:v>
                </c:pt>
                <c:pt idx="23">
                  <c:v>ЗАПОРІЗЬКА</c:v>
                </c:pt>
              </c:strCache>
            </c:strRef>
          </c:cat>
          <c:val>
            <c:numRef>
              <c:f>Sheet1!$B$4:$B$27</c:f>
              <c:numCache>
                <c:formatCode>#,##0</c:formatCode>
                <c:ptCount val="24"/>
                <c:pt idx="0">
                  <c:v>27</c:v>
                </c:pt>
                <c:pt idx="1">
                  <c:v>25</c:v>
                </c:pt>
                <c:pt idx="2">
                  <c:v>24</c:v>
                </c:pt>
                <c:pt idx="3">
                  <c:v>22</c:v>
                </c:pt>
                <c:pt idx="4">
                  <c:v>21</c:v>
                </c:pt>
                <c:pt idx="5">
                  <c:v>19</c:v>
                </c:pt>
                <c:pt idx="6">
                  <c:v>17</c:v>
                </c:pt>
                <c:pt idx="7">
                  <c:v>16</c:v>
                </c:pt>
                <c:pt idx="8">
                  <c:v>16</c:v>
                </c:pt>
                <c:pt idx="9">
                  <c:v>16</c:v>
                </c:pt>
                <c:pt idx="10">
                  <c:v>16</c:v>
                </c:pt>
                <c:pt idx="11">
                  <c:v>14</c:v>
                </c:pt>
                <c:pt idx="12">
                  <c:v>13</c:v>
                </c:pt>
                <c:pt idx="13">
                  <c:v>12</c:v>
                </c:pt>
                <c:pt idx="14">
                  <c:v>11</c:v>
                </c:pt>
                <c:pt idx="15">
                  <c:v>10</c:v>
                </c:pt>
                <c:pt idx="16">
                  <c:v>10</c:v>
                </c:pt>
                <c:pt idx="17">
                  <c:v>10</c:v>
                </c:pt>
                <c:pt idx="18">
                  <c:v>9</c:v>
                </c:pt>
                <c:pt idx="19">
                  <c:v>6</c:v>
                </c:pt>
                <c:pt idx="20">
                  <c:v>6</c:v>
                </c:pt>
                <c:pt idx="21">
                  <c:v>5</c:v>
                </c:pt>
                <c:pt idx="22">
                  <c:v>5</c:v>
                </c:pt>
                <c:pt idx="2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9C2-4D23-9F59-C2FBB3B331D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17161343"/>
        <c:axId val="543598431"/>
      </c:barChart>
      <c:catAx>
        <c:axId val="6171613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uk-UA"/>
          </a:p>
        </c:txPr>
        <c:crossAx val="543598431"/>
        <c:crosses val="autoZero"/>
        <c:auto val="1"/>
        <c:lblAlgn val="ctr"/>
        <c:lblOffset val="100"/>
        <c:noMultiLvlLbl val="0"/>
      </c:catAx>
      <c:valAx>
        <c:axId val="543598431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61716134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Sheet1!$A$52:$B$61</c:f>
              <c:strCache>
                <c:ptCount val="10"/>
                <c:pt idx="0">
                  <c:v>2024 січень</c:v>
                </c:pt>
                <c:pt idx="1">
                  <c:v>2024 лютий</c:v>
                </c:pt>
                <c:pt idx="2">
                  <c:v>2024 березень</c:v>
                </c:pt>
                <c:pt idx="3">
                  <c:v>2024 квітень</c:v>
                </c:pt>
                <c:pt idx="4">
                  <c:v>2024 травень</c:v>
                </c:pt>
                <c:pt idx="5">
                  <c:v>2024 червень</c:v>
                </c:pt>
                <c:pt idx="6">
                  <c:v>2024 липень</c:v>
                </c:pt>
                <c:pt idx="7">
                  <c:v>2024 серпень</c:v>
                </c:pt>
                <c:pt idx="8">
                  <c:v>2024 вересень</c:v>
                </c:pt>
                <c:pt idx="9">
                  <c:v>2024 жовтень</c:v>
                </c:pt>
              </c:strCache>
            </c:strRef>
          </c:cat>
          <c:val>
            <c:numRef>
              <c:f>Sheet1!$C$52:$C$61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40</c:v>
                </c:pt>
                <c:pt idx="4">
                  <c:v>77</c:v>
                </c:pt>
                <c:pt idx="5">
                  <c:v>94</c:v>
                </c:pt>
                <c:pt idx="6">
                  <c:v>121</c:v>
                </c:pt>
                <c:pt idx="7">
                  <c:v>130</c:v>
                </c:pt>
                <c:pt idx="8">
                  <c:v>275</c:v>
                </c:pt>
                <c:pt idx="9">
                  <c:v>332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0C5-447E-8168-ADD8D6994F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62851071"/>
        <c:axId val="242309839"/>
      </c:lineChart>
      <c:catAx>
        <c:axId val="1628510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242309839"/>
        <c:crosses val="autoZero"/>
        <c:auto val="1"/>
        <c:lblAlgn val="ctr"/>
        <c:lblOffset val="100"/>
        <c:noMultiLvlLbl val="0"/>
      </c:catAx>
      <c:valAx>
        <c:axId val="242309839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6285107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CCEA-4A3B-819F-DEEAFE0C93D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CCEA-4A3B-819F-DEEAFE0C93D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CCEA-4A3B-819F-DEEAFE0C93D1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2EDE3053-3963-4659-8306-6A6DC8FE8A43}" type="CATEGORYNAME">
                      <a:rPr lang="uk-UA"/>
                      <a:pPr/>
                      <a:t>[ИМЯ КАТЕГОРИИ]</a:t>
                    </a:fld>
                    <a:r>
                      <a:rPr lang="uk-UA" baseline="0" dirty="0"/>
                      <a:t> </a:t>
                    </a:r>
                  </a:p>
                  <a:p>
                    <a:fld id="{9B4A92BB-1C45-4CBC-B750-C19FE6B53F52}" type="VALUE">
                      <a:rPr lang="uk-UA" sz="1600" b="1" baseline="0" smtClean="0"/>
                      <a:pPr/>
                      <a:t>[ЗНАЧЕНИЕ]</a:t>
                    </a:fld>
                    <a:r>
                      <a:rPr lang="uk-UA" sz="1600" b="1" baseline="0" dirty="0"/>
                      <a:t>млн.грн.</a:t>
                    </a:r>
                  </a:p>
                  <a:p>
                    <a:fld id="{3215198A-6AEF-4DF0-BD84-FB8057238F11}" type="PERCENTAGE">
                      <a:rPr lang="uk-UA" sz="1600" b="1" baseline="0" smtClean="0"/>
                      <a:pPr/>
                      <a:t>[ПРОЦЕНТ]</a:t>
                    </a:fld>
                    <a:endParaRPr lang="uk-UA"/>
                  </a:p>
                </c:rich>
              </c:tx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CCEA-4A3B-819F-DEEAFE0C93D1}"/>
                </c:ext>
              </c:extLst>
            </c:dLbl>
            <c:dLbl>
              <c:idx val="1"/>
              <c:layout>
                <c:manualLayout>
                  <c:x val="-0.15307199517802245"/>
                  <c:y val="0.14407149995833507"/>
                </c:manualLayout>
              </c:layout>
              <c:tx>
                <c:rich>
                  <a:bodyPr/>
                  <a:lstStyle/>
                  <a:p>
                    <a:fld id="{4DDBB255-1346-4B38-A76D-9363A7102485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 </a:t>
                    </a:r>
                  </a:p>
                  <a:p>
                    <a:fld id="{D170FDF3-72C9-4279-9C7E-4CAC5CCCD032}" type="VALUE">
                      <a:rPr lang="ru-RU" sz="1600" b="1" baseline="0" smtClean="0"/>
                      <a:pPr/>
                      <a:t>[ЗНАЧЕНИЕ]</a:t>
                    </a:fld>
                    <a:r>
                      <a:rPr lang="ru-RU" sz="1600" b="1" baseline="0" dirty="0"/>
                      <a:t> млн. грн.</a:t>
                    </a:r>
                  </a:p>
                  <a:p>
                    <a:fld id="{8D067229-F18B-4307-8D21-09583B6F5783}" type="PERCENTAGE">
                      <a:rPr lang="ru-RU" sz="1600" b="1" baseline="0" smtClean="0"/>
                      <a:pPr/>
                      <a:t>[ПРОЦЕНТ]</a:t>
                    </a:fld>
                    <a:endParaRPr lang="uk-UA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10475326906557"/>
                      <c:h val="0.1991797027262543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CCEA-4A3B-819F-DEEAFE0C93D1}"/>
                </c:ext>
              </c:extLst>
            </c:dLbl>
            <c:dLbl>
              <c:idx val="2"/>
              <c:layout>
                <c:manualLayout>
                  <c:x val="0.41118258431778526"/>
                  <c:y val="5.816798111500298E-2"/>
                </c:manualLayout>
              </c:layout>
              <c:tx>
                <c:rich>
                  <a:bodyPr/>
                  <a:lstStyle/>
                  <a:p>
                    <a:fld id="{72F7F609-0679-42E2-B485-AAE035E23D01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 </a:t>
                    </a:r>
                  </a:p>
                  <a:p>
                    <a:fld id="{C5CA142E-A603-4639-B288-99CBF0A0B184}" type="VALUE">
                      <a:rPr lang="ru-RU" sz="1600" b="1" baseline="0" smtClean="0"/>
                      <a:pPr/>
                      <a:t>[ЗНАЧЕНИЕ]</a:t>
                    </a:fld>
                    <a:r>
                      <a:rPr lang="ru-RU" sz="1600" b="1" baseline="0" dirty="0"/>
                      <a:t>  млн. грн.</a:t>
                    </a:r>
                  </a:p>
                  <a:p>
                    <a:fld id="{534E520C-1D8A-4D7D-899D-3DF12CEDDEC4}" type="PERCENTAGE">
                      <a:rPr lang="ru-RU" sz="1600" b="1" baseline="0" smtClean="0"/>
                      <a:pPr/>
                      <a:t>[ПРОЦЕНТ]</a:t>
                    </a:fld>
                    <a:endParaRPr lang="uk-UA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23462739709041128"/>
                      <c:h val="0.1825650547196632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CCEA-4A3B-819F-DEEAFE0C93D1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eparator> </c:separator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Аркуш1!$A$2:$A$4</c:f>
              <c:strCache>
                <c:ptCount val="3"/>
                <c:pt idx="0">
                  <c:v>Комунальна</c:v>
                </c:pt>
                <c:pt idx="1">
                  <c:v>Державна</c:v>
                </c:pt>
                <c:pt idx="2">
                  <c:v>Приватна (без ФОП)</c:v>
                </c:pt>
              </c:strCache>
            </c:strRef>
          </c:cat>
          <c:val>
            <c:numRef>
              <c:f>Аркуш1!$B$2:$B$4</c:f>
              <c:numCache>
                <c:formatCode>0.0</c:formatCode>
                <c:ptCount val="3"/>
                <c:pt idx="0">
                  <c:v>416.74674665999902</c:v>
                </c:pt>
                <c:pt idx="1">
                  <c:v>34.809091459999998</c:v>
                </c:pt>
                <c:pt idx="2">
                  <c:v>12.33157441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CEA-4A3B-819F-DEEAFE0C93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Export!$A$2:$A$3</c:f>
              <c:strCache>
                <c:ptCount val="2"/>
                <c:pt idx="0">
                  <c:v>66 Зубопротезування окремих категорій осіб, які захищали незалежність, суверенітет та територіальну цілісність України</c:v>
                </c:pt>
                <c:pt idx="1">
                  <c:v>67 Зубопротезування окремих категорій осіб, які захищали незалежність, суверенітет та територіальну цілісність України (група послуг №2)</c:v>
                </c:pt>
              </c:strCache>
            </c:strRef>
          </c:cat>
          <c:val>
            <c:numRef>
              <c:f>Export!$B$2:$B$3</c:f>
              <c:numCache>
                <c:formatCode>0.0</c:formatCode>
                <c:ptCount val="2"/>
                <c:pt idx="0">
                  <c:v>29.4</c:v>
                </c:pt>
                <c:pt idx="1">
                  <c:v>11.727035970000001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94-4A7A-95A4-B660982361D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37603423"/>
        <c:axId val="239345055"/>
      </c:barChart>
      <c:catAx>
        <c:axId val="2376034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239345055"/>
        <c:crosses val="autoZero"/>
        <c:auto val="1"/>
        <c:lblAlgn val="ctr"/>
        <c:lblOffset val="100"/>
        <c:noMultiLvlLbl val="0"/>
      </c:catAx>
      <c:valAx>
        <c:axId val="239345055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crossAx val="2376034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uk-UA" dirty="0">
                <a:solidFill>
                  <a:schemeClr val="tx1"/>
                </a:solidFill>
              </a:rPr>
              <a:t>Кількість</a:t>
            </a:r>
            <a:r>
              <a:rPr lang="uk-UA" baseline="0" dirty="0">
                <a:solidFill>
                  <a:schemeClr val="tx1"/>
                </a:solidFill>
              </a:rPr>
              <a:t> </a:t>
            </a:r>
            <a:r>
              <a:rPr lang="uk-UA" dirty="0">
                <a:solidFill>
                  <a:schemeClr val="tx1"/>
                </a:solidFill>
              </a:rPr>
              <a:t> закладів,  що надавали послугу за "</a:t>
            </a:r>
            <a:r>
              <a:rPr lang="uk-UA" sz="2000" b="1" dirty="0">
                <a:solidFill>
                  <a:schemeClr val="tx1"/>
                </a:solidFill>
              </a:rPr>
              <a:t>66" </a:t>
            </a:r>
            <a:r>
              <a:rPr lang="uk-UA" dirty="0">
                <a:solidFill>
                  <a:schemeClr val="tx1"/>
                </a:solidFill>
              </a:rPr>
              <a:t>пакетом  в розрізі</a:t>
            </a:r>
            <a:r>
              <a:rPr lang="uk-UA" baseline="0" dirty="0">
                <a:solidFill>
                  <a:schemeClr val="tx1"/>
                </a:solidFill>
              </a:rPr>
              <a:t> місяців</a:t>
            </a:r>
            <a:endParaRPr lang="uk-UA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13903458438369745"/>
          <c:y val="1.851851851851851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Аркуш2!$C$1</c:f>
              <c:strCache>
                <c:ptCount val="1"/>
                <c:pt idx="0">
                  <c:v>К-сть закладів що надавали послугу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Аркуш2!$B$2:$B$7</c:f>
              <c:strCache>
                <c:ptCount val="6"/>
                <c:pt idx="0">
                  <c:v>квітень</c:v>
                </c:pt>
                <c:pt idx="1">
                  <c:v>травень</c:v>
                </c:pt>
                <c:pt idx="2">
                  <c:v>червень</c:v>
                </c:pt>
                <c:pt idx="3">
                  <c:v>липень</c:v>
                </c:pt>
                <c:pt idx="4">
                  <c:v>серпень</c:v>
                </c:pt>
                <c:pt idx="5">
                  <c:v>вересень</c:v>
                </c:pt>
              </c:strCache>
            </c:strRef>
          </c:cat>
          <c:val>
            <c:numRef>
              <c:f>Аркуш2!$C$2:$C$7</c:f>
              <c:numCache>
                <c:formatCode>General</c:formatCode>
                <c:ptCount val="6"/>
                <c:pt idx="0">
                  <c:v>19</c:v>
                </c:pt>
                <c:pt idx="1">
                  <c:v>40</c:v>
                </c:pt>
                <c:pt idx="2">
                  <c:v>55</c:v>
                </c:pt>
                <c:pt idx="3">
                  <c:v>72</c:v>
                </c:pt>
                <c:pt idx="4">
                  <c:v>68</c:v>
                </c:pt>
                <c:pt idx="5">
                  <c:v>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9DD-4E16-A976-47A02DF64C87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785073040"/>
        <c:axId val="531162416"/>
      </c:lineChart>
      <c:catAx>
        <c:axId val="785073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531162416"/>
        <c:crosses val="autoZero"/>
        <c:auto val="1"/>
        <c:lblAlgn val="ctr"/>
        <c:lblOffset val="100"/>
        <c:noMultiLvlLbl val="0"/>
      </c:catAx>
      <c:valAx>
        <c:axId val="53116241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7850730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uk-UA" sz="1400" b="0" i="0" baseline="0" dirty="0">
                <a:solidFill>
                  <a:schemeClr val="tx1"/>
                </a:solidFill>
                <a:effectLst/>
              </a:rPr>
              <a:t>Кількість  закладів,  що надавали послугу за </a:t>
            </a:r>
            <a:r>
              <a:rPr lang="uk-UA" sz="1800" b="0" i="0" baseline="0" dirty="0">
                <a:solidFill>
                  <a:schemeClr val="tx1"/>
                </a:solidFill>
                <a:effectLst/>
              </a:rPr>
              <a:t>"</a:t>
            </a:r>
            <a:r>
              <a:rPr lang="uk-UA" sz="1800" b="1" i="0" baseline="0" dirty="0">
                <a:solidFill>
                  <a:schemeClr val="tx1"/>
                </a:solidFill>
                <a:effectLst/>
              </a:rPr>
              <a:t>67" </a:t>
            </a:r>
            <a:r>
              <a:rPr lang="uk-UA" sz="1400" b="0" i="0" baseline="0" dirty="0">
                <a:solidFill>
                  <a:schemeClr val="tx1"/>
                </a:solidFill>
                <a:effectLst/>
              </a:rPr>
              <a:t>пакетом  в розрізі місяців</a:t>
            </a:r>
            <a:endParaRPr lang="uk-UA" sz="1400" dirty="0">
              <a:solidFill>
                <a:schemeClr val="tx1"/>
              </a:solidFill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Аркуш2!$A$15:$A$17</c:f>
              <c:strCache>
                <c:ptCount val="3"/>
                <c:pt idx="0">
                  <c:v>липень</c:v>
                </c:pt>
                <c:pt idx="1">
                  <c:v>серпень</c:v>
                </c:pt>
                <c:pt idx="2">
                  <c:v>вересень</c:v>
                </c:pt>
              </c:strCache>
            </c:strRef>
          </c:cat>
          <c:val>
            <c:numRef>
              <c:f>Аркуш2!$B$15:$B$17</c:f>
              <c:numCache>
                <c:formatCode>General</c:formatCode>
                <c:ptCount val="3"/>
                <c:pt idx="0">
                  <c:v>36</c:v>
                </c:pt>
                <c:pt idx="1">
                  <c:v>75</c:v>
                </c:pt>
                <c:pt idx="2">
                  <c:v>140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7D6-400A-9234-0294A79E3F12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793271984"/>
        <c:axId val="1769479616"/>
      </c:lineChart>
      <c:catAx>
        <c:axId val="79327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1769479616"/>
        <c:crosses val="autoZero"/>
        <c:auto val="1"/>
        <c:lblAlgn val="ctr"/>
        <c:lblOffset val="100"/>
        <c:noMultiLvlLbl val="0"/>
      </c:catAx>
      <c:valAx>
        <c:axId val="176947961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7932719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Аркуш3!$A$3</c:f>
              <c:strCache>
                <c:ptCount val="1"/>
                <c:pt idx="0">
                  <c:v>66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Аркуш3!$B$1:$D$1</c:f>
              <c:strCache>
                <c:ptCount val="3"/>
                <c:pt idx="0">
                  <c:v>Кількість осіб, які звернулись</c:v>
                </c:pt>
                <c:pt idx="1">
                  <c:v>К-ть наданих послуг</c:v>
                </c:pt>
                <c:pt idx="2">
                  <c:v>К-ть пацієнтів, яким надано послуги</c:v>
                </c:pt>
              </c:strCache>
            </c:strRef>
          </c:cat>
          <c:val>
            <c:numRef>
              <c:f>Аркуш3!$B$3:$D$3</c:f>
              <c:numCache>
                <c:formatCode>General</c:formatCode>
                <c:ptCount val="3"/>
                <c:pt idx="0">
                  <c:v>3460</c:v>
                </c:pt>
                <c:pt idx="1">
                  <c:v>3258</c:v>
                </c:pt>
                <c:pt idx="2">
                  <c:v>2915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D2-400D-AE53-3E39193334CB}"/>
            </c:ext>
          </c:extLst>
        </c:ser>
        <c:ser>
          <c:idx val="2"/>
          <c:order val="2"/>
          <c:tx>
            <c:strRef>
              <c:f>Аркуш3!$A$4</c:f>
              <c:strCache>
                <c:ptCount val="1"/>
                <c:pt idx="0">
                  <c:v>67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Аркуш3!$B$1:$D$1</c:f>
              <c:strCache>
                <c:ptCount val="3"/>
                <c:pt idx="0">
                  <c:v>Кількість осіб, які звернулись</c:v>
                </c:pt>
                <c:pt idx="1">
                  <c:v>К-ть наданих послуг</c:v>
                </c:pt>
                <c:pt idx="2">
                  <c:v>К-ть пацієнтів, яким надано послуги</c:v>
                </c:pt>
              </c:strCache>
            </c:strRef>
          </c:cat>
          <c:val>
            <c:numRef>
              <c:f>Аркуш3!$B$4:$D$4</c:f>
              <c:numCache>
                <c:formatCode>General</c:formatCode>
                <c:ptCount val="3"/>
                <c:pt idx="0">
                  <c:v>5812</c:v>
                </c:pt>
                <c:pt idx="1">
                  <c:v>7583</c:v>
                </c:pt>
                <c:pt idx="2">
                  <c:v>4139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3D2-400D-AE53-3E39193334C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38559488"/>
        <c:axId val="289293344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Аркуш3!$A$2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uk-UA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Аркуш3!$B$1:$D$1</c15:sqref>
                        </c15:formulaRef>
                      </c:ext>
                    </c:extLst>
                    <c:strCache>
                      <c:ptCount val="3"/>
                      <c:pt idx="0">
                        <c:v>Кількість осіб, які звернулись</c:v>
                      </c:pt>
                      <c:pt idx="1">
                        <c:v>К-ть наданих послуг</c:v>
                      </c:pt>
                      <c:pt idx="2">
                        <c:v>К-ть пацієнтів, яким надано послуги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Аркуш3!$B$2:$D$2</c15:sqref>
                        </c15:formulaRef>
                      </c:ext>
                    </c:extLst>
                    <c:numCache>
                      <c:formatCode>General</c:formatCode>
                      <c:ptCount val="3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2-53D2-400D-AE53-3E39193334CB}"/>
                  </c:ext>
                </c:extLst>
              </c15:ser>
            </c15:filteredBarSeries>
          </c:ext>
        </c:extLst>
      </c:barChart>
      <c:catAx>
        <c:axId val="438559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289293344"/>
        <c:crosses val="autoZero"/>
        <c:auto val="1"/>
        <c:lblAlgn val="ctr"/>
        <c:lblOffset val="100"/>
        <c:noMultiLvlLbl val="0"/>
      </c:catAx>
      <c:valAx>
        <c:axId val="28929334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38559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2170561733209474"/>
          <c:y val="0.91927067877172242"/>
          <c:w val="0.40653779482026814"/>
          <c:h val="6.15657772300882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1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uk-UA" b="1" dirty="0">
                <a:solidFill>
                  <a:schemeClr val="tx1"/>
                </a:solidFill>
              </a:rPr>
              <a:t>Розрахункове відшкодування </a:t>
            </a:r>
            <a:r>
              <a:rPr lang="uk-UA" b="1" baseline="0" dirty="0">
                <a:solidFill>
                  <a:schemeClr val="tx1"/>
                </a:solidFill>
              </a:rPr>
              <a:t> помісячно </a:t>
            </a:r>
            <a:r>
              <a:rPr lang="uk-UA" b="1" dirty="0">
                <a:solidFill>
                  <a:schemeClr val="tx1"/>
                </a:solidFill>
              </a:rPr>
              <a:t>"66"пакет </a:t>
            </a:r>
          </a:p>
          <a:p>
            <a:pPr>
              <a:defRPr b="1">
                <a:solidFill>
                  <a:schemeClr val="tx1"/>
                </a:solidFill>
              </a:defRPr>
            </a:pPr>
            <a:r>
              <a:rPr lang="uk-UA" sz="1100" b="1" dirty="0">
                <a:solidFill>
                  <a:schemeClr val="tx1"/>
                </a:solidFill>
              </a:rPr>
              <a:t>млн. грн.</a:t>
            </a:r>
          </a:p>
        </c:rich>
      </c:tx>
      <c:layout>
        <c:manualLayout>
          <c:xMode val="edge"/>
          <c:yMode val="edge"/>
          <c:x val="0.11787356969015182"/>
          <c:y val="2.314814814814814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uk-UA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Аркуш5!$C$1</c:f>
              <c:strCache>
                <c:ptCount val="1"/>
                <c:pt idx="0">
                  <c:v>Розрахункове відшкодування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Аркуш5!$B$2:$B$7</c:f>
              <c:strCache>
                <c:ptCount val="6"/>
                <c:pt idx="0">
                  <c:v>квітень</c:v>
                </c:pt>
                <c:pt idx="1">
                  <c:v>травень</c:v>
                </c:pt>
                <c:pt idx="2">
                  <c:v>червень</c:v>
                </c:pt>
                <c:pt idx="3">
                  <c:v>липень</c:v>
                </c:pt>
                <c:pt idx="4">
                  <c:v>серпень</c:v>
                </c:pt>
                <c:pt idx="5">
                  <c:v>вересень</c:v>
                </c:pt>
              </c:strCache>
            </c:strRef>
          </c:cat>
          <c:val>
            <c:numRef>
              <c:f>Аркуш5!$C$2:$C$7</c:f>
              <c:numCache>
                <c:formatCode>0.0</c:formatCode>
                <c:ptCount val="6"/>
                <c:pt idx="0">
                  <c:v>1.0937380000000001</c:v>
                </c:pt>
                <c:pt idx="1">
                  <c:v>2.9890089999999998</c:v>
                </c:pt>
                <c:pt idx="2">
                  <c:v>4.0563349999999998</c:v>
                </c:pt>
                <c:pt idx="3">
                  <c:v>6.0418130000000003</c:v>
                </c:pt>
                <c:pt idx="4">
                  <c:v>7.4064220000000001</c:v>
                </c:pt>
                <c:pt idx="5">
                  <c:v>4.9032220000000004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9E-4C78-961B-0C927D8985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59840640"/>
        <c:axId val="1639087920"/>
      </c:barChart>
      <c:catAx>
        <c:axId val="2059840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1639087920"/>
        <c:crosses val="autoZero"/>
        <c:auto val="1"/>
        <c:lblAlgn val="ctr"/>
        <c:lblOffset val="100"/>
        <c:noMultiLvlLbl val="0"/>
      </c:catAx>
      <c:valAx>
        <c:axId val="163908792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crossAx val="2059840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9" name="Google Shape;8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:notes"/>
          <p:cNvSpPr txBox="1">
            <a:spLocks noGrp="1"/>
          </p:cNvSpPr>
          <p:nvPr>
            <p:ph type="body" idx="1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7" name="Google Shape;10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12800"/>
            <a:ext cx="7124700" cy="40084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2630674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:notes"/>
          <p:cNvSpPr txBox="1">
            <a:spLocks noGrp="1"/>
          </p:cNvSpPr>
          <p:nvPr>
            <p:ph type="body" idx="1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7" name="Google Shape;10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12800"/>
            <a:ext cx="7124700" cy="40084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7111685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:notes"/>
          <p:cNvSpPr txBox="1">
            <a:spLocks noGrp="1"/>
          </p:cNvSpPr>
          <p:nvPr>
            <p:ph type="body" idx="1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7" name="Google Shape;10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12800"/>
            <a:ext cx="7124700" cy="40084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65289288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:notes"/>
          <p:cNvSpPr txBox="1">
            <a:spLocks noGrp="1"/>
          </p:cNvSpPr>
          <p:nvPr>
            <p:ph type="body" idx="1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7" name="Google Shape;10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12800"/>
            <a:ext cx="7124700" cy="40084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8742740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:notes"/>
          <p:cNvSpPr txBox="1">
            <a:spLocks noGrp="1"/>
          </p:cNvSpPr>
          <p:nvPr>
            <p:ph type="body" idx="1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7" name="Google Shape;10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12800"/>
            <a:ext cx="7124700" cy="40084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3576019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:notes"/>
          <p:cNvSpPr txBox="1">
            <a:spLocks noGrp="1"/>
          </p:cNvSpPr>
          <p:nvPr>
            <p:ph type="body" idx="1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7" name="Google Shape;10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12800"/>
            <a:ext cx="7124700" cy="40084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80460132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4" name="Google Shape;264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3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72" name="Google Shape;272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3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77" name="Google Shape;277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:notes"/>
          <p:cNvSpPr txBox="1">
            <a:spLocks noGrp="1"/>
          </p:cNvSpPr>
          <p:nvPr>
            <p:ph type="body" idx="1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7" name="Google Shape;10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12800"/>
            <a:ext cx="7124700" cy="40084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:notes"/>
          <p:cNvSpPr txBox="1">
            <a:spLocks noGrp="1"/>
          </p:cNvSpPr>
          <p:nvPr>
            <p:ph type="body" idx="1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7" name="Google Shape;10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12800"/>
            <a:ext cx="7124700" cy="40084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196550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:notes"/>
          <p:cNvSpPr txBox="1">
            <a:spLocks noGrp="1"/>
          </p:cNvSpPr>
          <p:nvPr>
            <p:ph type="body" idx="1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7" name="Google Shape;10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12800"/>
            <a:ext cx="7124700" cy="40084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645518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:notes"/>
          <p:cNvSpPr txBox="1">
            <a:spLocks noGrp="1"/>
          </p:cNvSpPr>
          <p:nvPr>
            <p:ph type="body" idx="1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7" name="Google Shape;10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12800"/>
            <a:ext cx="7124700" cy="40084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3423972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:notes"/>
          <p:cNvSpPr txBox="1">
            <a:spLocks noGrp="1"/>
          </p:cNvSpPr>
          <p:nvPr>
            <p:ph type="body" idx="1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7" name="Google Shape;10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12800"/>
            <a:ext cx="7124700" cy="40084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0681136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:notes"/>
          <p:cNvSpPr txBox="1">
            <a:spLocks noGrp="1"/>
          </p:cNvSpPr>
          <p:nvPr>
            <p:ph type="body" idx="1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7" name="Google Shape;10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12800"/>
            <a:ext cx="7124700" cy="40084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2426007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:notes"/>
          <p:cNvSpPr txBox="1">
            <a:spLocks noGrp="1"/>
          </p:cNvSpPr>
          <p:nvPr>
            <p:ph type="body" idx="1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7" name="Google Shape;10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12800"/>
            <a:ext cx="7124700" cy="40084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233577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1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9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1" name="Google Shape;71;p19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2" name="Google Shape;72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0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21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1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">
  <p:cSld name="Title, Conten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6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6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 type="tx">
  <p:cSld name="TITLE_AND_BODY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3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3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Char char="•"/>
              <a:defRPr/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3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3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3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5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5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6" name="Google Shape;46;p15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15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8" name="Google Shape;48;p15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8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4" name="Google Shape;64;p18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Relationship Id="rId6" Type="http://schemas.openxmlformats.org/officeDocument/2006/relationships/chart" Target="../charts/chart12.xml"/><Relationship Id="rId5" Type="http://schemas.openxmlformats.org/officeDocument/2006/relationships/chart" Target="../charts/chart11.xml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Relationship Id="rId6" Type="http://schemas.openxmlformats.org/officeDocument/2006/relationships/chart" Target="../charts/chart14.xml"/><Relationship Id="rId5" Type="http://schemas.openxmlformats.org/officeDocument/2006/relationships/chart" Target="../charts/chart13.xml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5" Type="http://schemas.openxmlformats.org/officeDocument/2006/relationships/chart" Target="../charts/chart5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chart" Target="../charts/chart7.xml"/><Relationship Id="rId5" Type="http://schemas.openxmlformats.org/officeDocument/2006/relationships/chart" Target="../charts/chart6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5" Type="http://schemas.openxmlformats.org/officeDocument/2006/relationships/chart" Target="../charts/chart10.xml"/><Relationship Id="rId4" Type="http://schemas.openxmlformats.org/officeDocument/2006/relationships/chart" Target="../charts/char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854736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"/>
          <p:cNvSpPr/>
          <p:nvPr/>
        </p:nvSpPr>
        <p:spPr>
          <a:xfrm>
            <a:off x="6841067" y="-1"/>
            <a:ext cx="5384800" cy="6869261"/>
          </a:xfrm>
          <a:prstGeom prst="rect">
            <a:avLst/>
          </a:prstGeom>
          <a:solidFill>
            <a:srgbClr val="A5D53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3" name="Google Shape;93;p1" descr="Google Shape;67;p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816676" y="2932162"/>
            <a:ext cx="3612741" cy="716967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"/>
          <p:cNvSpPr/>
          <p:nvPr/>
        </p:nvSpPr>
        <p:spPr>
          <a:xfrm rot="-5400000">
            <a:off x="6028266" y="3028178"/>
            <a:ext cx="1100667" cy="524934"/>
          </a:xfrm>
          <a:prstGeom prst="triangle">
            <a:avLst>
              <a:gd name="adj" fmla="val 50000"/>
            </a:avLst>
          </a:prstGeom>
          <a:solidFill>
            <a:srgbClr val="A5D53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"/>
          <p:cNvSpPr/>
          <p:nvPr/>
        </p:nvSpPr>
        <p:spPr>
          <a:xfrm>
            <a:off x="285480" y="245520"/>
            <a:ext cx="11667960" cy="426284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A5D533"/>
              </a:gs>
              <a:gs pos="100000">
                <a:srgbClr val="0070C0"/>
              </a:gs>
            </a:gsLst>
            <a:lin ang="0" scaled="0"/>
          </a:gradFill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lvl="0">
              <a:buSzPts val="2500"/>
            </a:pPr>
            <a:r>
              <a:rPr lang="ru-RU" sz="2800" b="1" dirty="0">
                <a:solidFill>
                  <a:schemeClr val="bg1"/>
                </a:solidFill>
                <a:latin typeface="Calibri"/>
                <a:cs typeface="Calibri"/>
                <a:sym typeface="Calibri"/>
              </a:rPr>
              <a:t>ЗАГАЛЬНА СТАТИСТИКА ПО ПІЛОТНОМУ ПРОЄКТУ </a:t>
            </a:r>
            <a:endParaRPr lang="ru-RU" sz="2800" dirty="0">
              <a:solidFill>
                <a:schemeClr val="bg1"/>
              </a:solidFill>
            </a:endParaRPr>
          </a:p>
        </p:txBody>
      </p:sp>
      <p:pic>
        <p:nvPicPr>
          <p:cNvPr id="111" name="Google Shape;111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384640" y="337680"/>
            <a:ext cx="422280" cy="511200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3"/>
          <p:cNvSpPr/>
          <p:nvPr/>
        </p:nvSpPr>
        <p:spPr>
          <a:xfrm>
            <a:off x="10600200" y="6333480"/>
            <a:ext cx="1247760" cy="395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000" rIns="45700" bIns="450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ru-RU" sz="2000" b="0" i="0" u="none" strike="noStrike" cap="none">
                <a:solidFill>
                  <a:srgbClr val="1F73BA"/>
                </a:solidFill>
                <a:latin typeface="Arial Narrow"/>
                <a:ea typeface="Arial Narrow"/>
                <a:cs typeface="Arial Narrow"/>
                <a:sym typeface="Arial Narrow"/>
              </a:rPr>
              <a:t>nszu.gov.ua</a:t>
            </a:r>
            <a:endParaRPr sz="2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id="{922255A1-57C6-4ABC-838F-2B9016ED91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0704952"/>
              </p:ext>
            </p:extLst>
          </p:nvPr>
        </p:nvGraphicFramePr>
        <p:xfrm>
          <a:off x="364656" y="1151918"/>
          <a:ext cx="11667959" cy="4878523"/>
        </p:xfrm>
        <a:graphic>
          <a:graphicData uri="http://schemas.openxmlformats.org/drawingml/2006/table">
            <a:tbl>
              <a:tblPr>
                <a:tableStyleId>{9B7A256D-2E6B-4DBD-BD80-84E902A882C8}</a:tableStyleId>
              </a:tblPr>
              <a:tblGrid>
                <a:gridCol w="791259">
                  <a:extLst>
                    <a:ext uri="{9D8B030D-6E8A-4147-A177-3AD203B41FA5}">
                      <a16:colId xmlns:a16="http://schemas.microsoft.com/office/drawing/2014/main" val="1732782632"/>
                    </a:ext>
                  </a:extLst>
                </a:gridCol>
                <a:gridCol w="6424949">
                  <a:extLst>
                    <a:ext uri="{9D8B030D-6E8A-4147-A177-3AD203B41FA5}">
                      <a16:colId xmlns:a16="http://schemas.microsoft.com/office/drawing/2014/main" val="308122715"/>
                    </a:ext>
                  </a:extLst>
                </a:gridCol>
                <a:gridCol w="998214">
                  <a:extLst>
                    <a:ext uri="{9D8B030D-6E8A-4147-A177-3AD203B41FA5}">
                      <a16:colId xmlns:a16="http://schemas.microsoft.com/office/drawing/2014/main" val="778491942"/>
                    </a:ext>
                  </a:extLst>
                </a:gridCol>
                <a:gridCol w="1204107">
                  <a:extLst>
                    <a:ext uri="{9D8B030D-6E8A-4147-A177-3AD203B41FA5}">
                      <a16:colId xmlns:a16="http://schemas.microsoft.com/office/drawing/2014/main" val="3117195808"/>
                    </a:ext>
                  </a:extLst>
                </a:gridCol>
                <a:gridCol w="1230571">
                  <a:extLst>
                    <a:ext uri="{9D8B030D-6E8A-4147-A177-3AD203B41FA5}">
                      <a16:colId xmlns:a16="http://schemas.microsoft.com/office/drawing/2014/main" val="4083570251"/>
                    </a:ext>
                  </a:extLst>
                </a:gridCol>
                <a:gridCol w="1018859">
                  <a:extLst>
                    <a:ext uri="{9D8B030D-6E8A-4147-A177-3AD203B41FA5}">
                      <a16:colId xmlns:a16="http://schemas.microsoft.com/office/drawing/2014/main" val="3321691978"/>
                    </a:ext>
                  </a:extLst>
                </a:gridCol>
              </a:tblGrid>
              <a:tr h="188561">
                <a:tc>
                  <a:txBody>
                    <a:bodyPr/>
                    <a:lstStyle/>
                    <a:p>
                      <a:pPr algn="ctr" fontAlgn="b"/>
                      <a:r>
                        <a:rPr lang="uk-UA" sz="1200" u="none" strike="noStrike" dirty="0">
                          <a:effectLst/>
                        </a:rPr>
                        <a:t>Заклад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200" u="none" strike="noStrike" dirty="0">
                          <a:effectLst/>
                        </a:rPr>
                        <a:t>Назва закладу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200" b="1" u="none" strike="noStrike" dirty="0">
                          <a:effectLst/>
                        </a:rPr>
                        <a:t>К-сть пацієнтів загалом</a:t>
                      </a:r>
                      <a:endParaRPr lang="uk-UA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200" u="none" strike="noStrike" dirty="0">
                          <a:effectLst/>
                        </a:rPr>
                        <a:t>З них отримали послуги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200" u="none" strike="noStrike" dirty="0">
                          <a:effectLst/>
                        </a:rPr>
                        <a:t>Загальна к-сть послуг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200" u="none" strike="noStrike" dirty="0">
                          <a:effectLst/>
                        </a:rPr>
                        <a:t>Розрахункове відшкодування, млн. грн.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extLst>
                  <a:ext uri="{0D108BD9-81ED-4DB2-BD59-A6C34878D82A}">
                    <a16:rowId xmlns:a16="http://schemas.microsoft.com/office/drawing/2014/main" val="3941159382"/>
                  </a:ext>
                </a:extLst>
              </a:tr>
              <a:tr h="283818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 dirty="0">
                          <a:effectLst/>
                        </a:rPr>
                        <a:t>01999164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КП ''ПОЛТАВСЬКИЙ ОБЛАСНИЙ ЦЕНТР СТОМАТОЛОГІЇ - СТОМАТОЛОГІЧНА КЛІНІЧНА ПОЛІКЛІНІКА'' ПОЛТАВСЬКОЇ ОБЛАСНОЇ РАДИ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1" u="none" strike="noStrike" dirty="0">
                          <a:effectLst/>
                        </a:rPr>
                        <a:t>580</a:t>
                      </a:r>
                      <a:endParaRPr lang="uk-UA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413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813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2,9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extLst>
                  <a:ext uri="{0D108BD9-81ED-4DB2-BD59-A6C34878D82A}">
                    <a16:rowId xmlns:a16="http://schemas.microsoft.com/office/drawing/2014/main" val="524650272"/>
                  </a:ext>
                </a:extLst>
              </a:tr>
              <a:tr h="177688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07985654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ЦЕНТРАЛЬНА СТОМАТОЛОГІЧНА ПОЛІКЛІНІКА МІНІСТЕРСТВА ОБОРОНИ УКРАЇНИ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1" u="none" strike="noStrike" dirty="0">
                          <a:effectLst/>
                        </a:rPr>
                        <a:t>337</a:t>
                      </a:r>
                      <a:endParaRPr lang="uk-UA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242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747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1,6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extLst>
                  <a:ext uri="{0D108BD9-81ED-4DB2-BD59-A6C34878D82A}">
                    <a16:rowId xmlns:a16="http://schemas.microsoft.com/office/drawing/2014/main" val="1566282094"/>
                  </a:ext>
                </a:extLst>
              </a:tr>
              <a:tr h="195376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33683650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 dirty="0">
                          <a:effectLst/>
                        </a:rPr>
                        <a:t>КНП ОХТИРСЬКОЇ МІСЬКОЇ РАДИ "ОХТИРСЬКА МІСЬКА СТОМАТОЛОГІЧНА ПОЛІКЛІНІКА"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1" u="none" strike="noStrike" dirty="0">
                          <a:effectLst/>
                        </a:rPr>
                        <a:t>202</a:t>
                      </a:r>
                      <a:endParaRPr lang="uk-UA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141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352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0,9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extLst>
                  <a:ext uri="{0D108BD9-81ED-4DB2-BD59-A6C34878D82A}">
                    <a16:rowId xmlns:a16="http://schemas.microsoft.com/office/drawing/2014/main" val="2340794633"/>
                  </a:ext>
                </a:extLst>
              </a:tr>
              <a:tr h="159999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43384807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ОБЛАСНЕ КНП "ЧЕРНІВЕЦЬКИЙ ОБЛАСНИЙ СТОМАТОЛОГІЧНИЙ ЦЕНТР"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1" u="none" strike="noStrike" dirty="0">
                          <a:effectLst/>
                        </a:rPr>
                        <a:t>184</a:t>
                      </a:r>
                      <a:endParaRPr lang="uk-UA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116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324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0,7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extLst>
                  <a:ext uri="{0D108BD9-81ED-4DB2-BD59-A6C34878D82A}">
                    <a16:rowId xmlns:a16="http://schemas.microsoft.com/office/drawing/2014/main" val="791930830"/>
                  </a:ext>
                </a:extLst>
              </a:tr>
              <a:tr h="177688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02001601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КНП "МІСЬКА СТОМАТОЛОГІЧНА ПОЛІКЛІНІКА №4" ХАРКІВСЬКОЇ МІСЬКОЇ РАДИ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1" u="none" strike="noStrike" dirty="0">
                          <a:effectLst/>
                        </a:rPr>
                        <a:t>180</a:t>
                      </a:r>
                      <a:endParaRPr lang="uk-UA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176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798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1,6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extLst>
                  <a:ext uri="{0D108BD9-81ED-4DB2-BD59-A6C34878D82A}">
                    <a16:rowId xmlns:a16="http://schemas.microsoft.com/office/drawing/2014/main" val="2746535569"/>
                  </a:ext>
                </a:extLst>
              </a:tr>
              <a:tr h="177688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23230659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КП "МІСЬКА СТОМАТОЛОГІЧНА ПОЛІКЛІНІКА" ОЛЕКСАНДРІЙСЬКОЇ МІСЬКОЇ РАДИ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1" u="none" strike="noStrike" dirty="0">
                          <a:effectLst/>
                        </a:rPr>
                        <a:t>134</a:t>
                      </a:r>
                      <a:endParaRPr lang="uk-UA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68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112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0,2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extLst>
                  <a:ext uri="{0D108BD9-81ED-4DB2-BD59-A6C34878D82A}">
                    <a16:rowId xmlns:a16="http://schemas.microsoft.com/office/drawing/2014/main" val="1289964425"/>
                  </a:ext>
                </a:extLst>
              </a:tr>
              <a:tr h="159999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42788677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КП "СТОМАТОЛОГІЧНА ПОЛІКЛІНІКА №1" ЖИТОМИРСЬКОЇ МІСЬКОЇ РАДИ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1" u="none" strike="noStrike" dirty="0">
                          <a:effectLst/>
                        </a:rPr>
                        <a:t>134</a:t>
                      </a:r>
                      <a:endParaRPr lang="uk-UA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105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216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1,2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extLst>
                  <a:ext uri="{0D108BD9-81ED-4DB2-BD59-A6C34878D82A}">
                    <a16:rowId xmlns:a16="http://schemas.microsoft.com/office/drawing/2014/main" val="2823866904"/>
                  </a:ext>
                </a:extLst>
              </a:tr>
              <a:tr h="216688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42376659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 dirty="0">
                          <a:effectLst/>
                        </a:rPr>
                        <a:t>КНП "КИЇВСЬКА СТОМАТОЛОГІЯ" ВИКОНАВЧОГО ОРГАНУ КИЇВСЬКОЇ МІСЬКОЇ РАДИ (КМДА)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1" u="none" strike="noStrike" dirty="0">
                          <a:effectLst/>
                        </a:rPr>
                        <a:t>131</a:t>
                      </a:r>
                      <a:endParaRPr lang="uk-UA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122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329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0,7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extLst>
                  <a:ext uri="{0D108BD9-81ED-4DB2-BD59-A6C34878D82A}">
                    <a16:rowId xmlns:a16="http://schemas.microsoft.com/office/drawing/2014/main" val="791906735"/>
                  </a:ext>
                </a:extLst>
              </a:tr>
              <a:tr h="195376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05481010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КНП СУМСЬКОЇ ОБЛАСНОЇ РАДИ "СУМСЬКА ОБЛАСНА КЛІНІЧНА СТОМАТОЛОГІЧНА ПОЛІКЛІНІКА"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1" u="none" strike="noStrike" dirty="0">
                          <a:effectLst/>
                        </a:rPr>
                        <a:t>130</a:t>
                      </a:r>
                      <a:endParaRPr lang="uk-UA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129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282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0,6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extLst>
                  <a:ext uri="{0D108BD9-81ED-4DB2-BD59-A6C34878D82A}">
                    <a16:rowId xmlns:a16="http://schemas.microsoft.com/office/drawing/2014/main" val="3069568230"/>
                  </a:ext>
                </a:extLst>
              </a:tr>
              <a:tr h="213064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05494656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КП "НОВОМОСКОВСЬКА МІСЬКА СТОМАТОЛОГІЧНА ПОЛІКЛІНІКА" НОВОМОСКОВСЬКОЇ МР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1" u="none" strike="noStrike" dirty="0">
                          <a:effectLst/>
                        </a:rPr>
                        <a:t>126</a:t>
                      </a:r>
                      <a:endParaRPr lang="uk-UA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78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165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0,7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extLst>
                  <a:ext uri="{0D108BD9-81ED-4DB2-BD59-A6C34878D82A}">
                    <a16:rowId xmlns:a16="http://schemas.microsoft.com/office/drawing/2014/main" val="3584875636"/>
                  </a:ext>
                </a:extLst>
              </a:tr>
              <a:tr h="159999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01985216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КНП  "СТОМАТОЛОГІЧНА ПОЛІКЛІНІКА  №1" ДНІПРОВСЬКОЇ МІСЬКОЇ РАДИ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1" u="none" strike="noStrike" dirty="0">
                          <a:effectLst/>
                        </a:rPr>
                        <a:t>125</a:t>
                      </a:r>
                      <a:endParaRPr lang="uk-UA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94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158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0,7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extLst>
                  <a:ext uri="{0D108BD9-81ED-4DB2-BD59-A6C34878D82A}">
                    <a16:rowId xmlns:a16="http://schemas.microsoft.com/office/drawing/2014/main" val="1569618873"/>
                  </a:ext>
                </a:extLst>
              </a:tr>
              <a:tr h="200978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02008365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КНП "ОДЕСЬКИЙ ОБЛАСНИЙ ЛІКАРСЬКО-ФІЗКУЛЬТУРНИЙ ДИСПАНСЕР" ОДЕСЬКОЇ ОБЛ. РАДИ"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1" u="none" strike="noStrike" dirty="0">
                          <a:effectLst/>
                        </a:rPr>
                        <a:t>120</a:t>
                      </a:r>
                      <a:endParaRPr lang="uk-UA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118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996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1,4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extLst>
                  <a:ext uri="{0D108BD9-81ED-4DB2-BD59-A6C34878D82A}">
                    <a16:rowId xmlns:a16="http://schemas.microsoft.com/office/drawing/2014/main" val="3066116246"/>
                  </a:ext>
                </a:extLst>
              </a:tr>
              <a:tr h="159999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42952450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КНП "СТОМАТОЛОГІЧНА ПОЛІКЛІНІКА №1" ЗАПОРІЗЬКОЇ МІСЬКОЇ РАДИ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1" u="none" strike="noStrike" dirty="0">
                          <a:effectLst/>
                        </a:rPr>
                        <a:t>119</a:t>
                      </a:r>
                      <a:endParaRPr lang="uk-UA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117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310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0,3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extLst>
                  <a:ext uri="{0D108BD9-81ED-4DB2-BD59-A6C34878D82A}">
                    <a16:rowId xmlns:a16="http://schemas.microsoft.com/office/drawing/2014/main" val="3912979953"/>
                  </a:ext>
                </a:extLst>
              </a:tr>
              <a:tr h="198871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01993144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КНП "ОБЛАСНА КЛІНІЧНА СТОМАТОЛОГІЧНА ПОЛІКЛІНІКА ІВАНО-ФРАНКІВСЬКОЇ ОБЛАСНОЇ РАДИ"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1" u="none" strike="noStrike" dirty="0">
                          <a:effectLst/>
                        </a:rPr>
                        <a:t>113</a:t>
                      </a:r>
                      <a:endParaRPr lang="uk-UA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113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359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1,3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extLst>
                  <a:ext uri="{0D108BD9-81ED-4DB2-BD59-A6C34878D82A}">
                    <a16:rowId xmlns:a16="http://schemas.microsoft.com/office/drawing/2014/main" val="2696900682"/>
                  </a:ext>
                </a:extLst>
              </a:tr>
              <a:tr h="230753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02007093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 dirty="0">
                          <a:effectLst/>
                        </a:rPr>
                        <a:t>КНП "МИКОЛАЇВСЬКА ОБЛ. КЛІНІЧНА СТОМАТОЛОГІЧНА ПОЛІКЛІНІКА" МИКОЛАЇВ. ОБЛ РАДИ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1" u="none" strike="noStrike" dirty="0">
                          <a:effectLst/>
                        </a:rPr>
                        <a:t>113</a:t>
                      </a:r>
                      <a:endParaRPr lang="uk-UA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96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136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0,5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extLst>
                  <a:ext uri="{0D108BD9-81ED-4DB2-BD59-A6C34878D82A}">
                    <a16:rowId xmlns:a16="http://schemas.microsoft.com/office/drawing/2014/main" val="598840799"/>
                  </a:ext>
                </a:extLst>
              </a:tr>
              <a:tr h="213064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02007555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КНП "ЛЕБЕДИНСЬКА ЛІКАРНЯ ІМЕНІ ЛІКАРЯ К.О.ЗІЛЬБЕРНИКА" ЛЕБЕДИНСЬКОЇ МІСЬКОЇ РАДИ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1" u="none" strike="noStrike" dirty="0">
                          <a:effectLst/>
                        </a:rPr>
                        <a:t>112</a:t>
                      </a:r>
                      <a:endParaRPr lang="uk-UA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107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303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0,4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extLst>
                  <a:ext uri="{0D108BD9-81ED-4DB2-BD59-A6C34878D82A}">
                    <a16:rowId xmlns:a16="http://schemas.microsoft.com/office/drawing/2014/main" val="2492212553"/>
                  </a:ext>
                </a:extLst>
              </a:tr>
              <a:tr h="248441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05480631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 dirty="0">
                          <a:effectLst/>
                        </a:rPr>
                        <a:t>КНП "НІЖИНСЬКА МІСЬКА СТОМАТОЛОГІЧНА ПОЛІКЛІНІКА" НІЖИНСЬКОЇ МР ЧЕРНІГІВ. ОБЛАСТІ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1" u="none" strike="noStrike" dirty="0">
                          <a:effectLst/>
                        </a:rPr>
                        <a:t>112</a:t>
                      </a:r>
                      <a:endParaRPr lang="uk-UA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112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308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0,6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extLst>
                  <a:ext uri="{0D108BD9-81ED-4DB2-BD59-A6C34878D82A}">
                    <a16:rowId xmlns:a16="http://schemas.microsoft.com/office/drawing/2014/main" val="734673521"/>
                  </a:ext>
                </a:extLst>
              </a:tr>
              <a:tr h="177688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31941614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КНП "МІСЬКА СТОМАТОЛОГІЧНА ПОЛІКЛІНІКА № 5" ХАРКІВСЬКОЇ МІСЬКОЇ РАДИ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1" u="none" strike="noStrike" dirty="0">
                          <a:effectLst/>
                        </a:rPr>
                        <a:t>111</a:t>
                      </a:r>
                      <a:endParaRPr lang="uk-UA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111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314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1,0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extLst>
                  <a:ext uri="{0D108BD9-81ED-4DB2-BD59-A6C34878D82A}">
                    <a16:rowId xmlns:a16="http://schemas.microsoft.com/office/drawing/2014/main" val="3399167231"/>
                  </a:ext>
                </a:extLst>
              </a:tr>
              <a:tr h="124623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05480654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КНП "ПРИЛУЦЬКА МІСЬКА СТОМАТОЛОГІЧНА ПОЛІКЛІНІКА"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1" u="none" strike="noStrike" dirty="0">
                          <a:effectLst/>
                        </a:rPr>
                        <a:t>108</a:t>
                      </a:r>
                      <a:endParaRPr lang="uk-UA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68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245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0,4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extLst>
                  <a:ext uri="{0D108BD9-81ED-4DB2-BD59-A6C34878D82A}">
                    <a16:rowId xmlns:a16="http://schemas.microsoft.com/office/drawing/2014/main" val="384022007"/>
                  </a:ext>
                </a:extLst>
              </a:tr>
              <a:tr h="213064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02000062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КП "РІВНЕНСЬКА ОБЛАСНА СТОМАТОЛОГІЧНА ПОЛІКЛІНІКА" РІВНЕНСЬКОЇ ОБЛАСНОЇ РАДИ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1" u="none" strike="noStrike" dirty="0">
                          <a:effectLst/>
                        </a:rPr>
                        <a:t>107</a:t>
                      </a:r>
                      <a:endParaRPr lang="uk-UA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105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286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1,0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extLst>
                  <a:ext uri="{0D108BD9-81ED-4DB2-BD59-A6C34878D82A}">
                    <a16:rowId xmlns:a16="http://schemas.microsoft.com/office/drawing/2014/main" val="3409225777"/>
                  </a:ext>
                </a:extLst>
              </a:tr>
              <a:tr h="177688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23911856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 dirty="0">
                          <a:effectLst/>
                        </a:rPr>
                        <a:t>КНП "МІСЬКА СТОМАТОЛОГІЧНА ПОЛІКЛІНІКА №3" ХАРКІВСЬКОЇ МІСЬКОЇ РАДИ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1" u="none" strike="noStrike" dirty="0">
                          <a:effectLst/>
                        </a:rPr>
                        <a:t>104</a:t>
                      </a:r>
                      <a:endParaRPr lang="uk-UA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62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138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0,4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04" marR="804" marT="804" marB="0" anchor="b"/>
                </a:tc>
                <a:extLst>
                  <a:ext uri="{0D108BD9-81ED-4DB2-BD59-A6C34878D82A}">
                    <a16:rowId xmlns:a16="http://schemas.microsoft.com/office/drawing/2014/main" val="3820879222"/>
                  </a:ext>
                </a:extLst>
              </a:tr>
            </a:tbl>
          </a:graphicData>
        </a:graphic>
      </p:graphicFrame>
      <p:sp>
        <p:nvSpPr>
          <p:cNvPr id="10" name="Google Shape;184;p8">
            <a:extLst>
              <a:ext uri="{FF2B5EF4-FFF2-40B4-BE49-F238E27FC236}">
                <a16:creationId xmlns:a16="http://schemas.microsoft.com/office/drawing/2014/main" id="{BDD94699-756B-4E78-B295-0C7B9AE62B7B}"/>
              </a:ext>
            </a:extLst>
          </p:cNvPr>
          <p:cNvSpPr txBox="1"/>
          <p:nvPr/>
        </p:nvSpPr>
        <p:spPr>
          <a:xfrm>
            <a:off x="458462" y="680539"/>
            <a:ext cx="11275074" cy="400069"/>
          </a:xfrm>
          <a:prstGeom prst="rect">
            <a:avLst/>
          </a:prstGeom>
          <a:solidFill>
            <a:srgbClr val="DDEAF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ТОП - </a:t>
            </a:r>
            <a:r>
              <a:rPr lang="ru-RU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надавачі</a:t>
            </a:r>
            <a:r>
              <a:rPr lang="ru-RU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медичних</a:t>
            </a:r>
            <a:r>
              <a:rPr lang="ru-RU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послуг</a:t>
            </a:r>
            <a:r>
              <a:rPr lang="ru-RU" sz="20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за </a:t>
            </a:r>
            <a:r>
              <a:rPr lang="ru-RU" sz="20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кількістю</a:t>
            </a:r>
            <a:r>
              <a:rPr lang="ru-RU" sz="20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20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пацієнтів</a:t>
            </a:r>
            <a:r>
              <a:rPr lang="ru-RU" sz="20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20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(66, 67 </a:t>
            </a:r>
            <a:r>
              <a:rPr lang="ru-RU" sz="200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пакети</a:t>
            </a:r>
            <a:r>
              <a:rPr lang="ru-RU" sz="20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) </a:t>
            </a:r>
            <a:r>
              <a:rPr lang="ru-RU" sz="18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sz="180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138579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"/>
          <p:cNvSpPr/>
          <p:nvPr/>
        </p:nvSpPr>
        <p:spPr>
          <a:xfrm>
            <a:off x="285480" y="245520"/>
            <a:ext cx="11667960" cy="426284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A5D533"/>
              </a:gs>
              <a:gs pos="100000">
                <a:srgbClr val="0070C0"/>
              </a:gs>
            </a:gsLst>
            <a:lin ang="0" scaled="0"/>
          </a:gradFill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lvl="0">
              <a:buSzPts val="2500"/>
            </a:pPr>
            <a:r>
              <a:rPr lang="ru-RU" sz="2800" b="1" dirty="0">
                <a:solidFill>
                  <a:schemeClr val="bg1"/>
                </a:solidFill>
                <a:latin typeface="Calibri"/>
                <a:cs typeface="Calibri"/>
                <a:sym typeface="Calibri"/>
              </a:rPr>
              <a:t>ЗАГАЛЬНА СТАТИСТИКА ПО ПІЛОТНОМУ ПРОЄКТУ </a:t>
            </a:r>
            <a:endParaRPr lang="ru-RU" sz="2800" dirty="0">
              <a:solidFill>
                <a:schemeClr val="bg1"/>
              </a:solidFill>
            </a:endParaRPr>
          </a:p>
        </p:txBody>
      </p:sp>
      <p:pic>
        <p:nvPicPr>
          <p:cNvPr id="111" name="Google Shape;111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384640" y="337680"/>
            <a:ext cx="422280" cy="511200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3"/>
          <p:cNvSpPr/>
          <p:nvPr/>
        </p:nvSpPr>
        <p:spPr>
          <a:xfrm>
            <a:off x="10600200" y="6333480"/>
            <a:ext cx="1247760" cy="395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000" rIns="45700" bIns="450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ru-RU" sz="2000" b="0" i="0" u="none" strike="noStrike" cap="none">
                <a:solidFill>
                  <a:srgbClr val="1F73BA"/>
                </a:solidFill>
                <a:latin typeface="Arial Narrow"/>
                <a:ea typeface="Arial Narrow"/>
                <a:cs typeface="Arial Narrow"/>
                <a:sym typeface="Arial Narrow"/>
              </a:rPr>
              <a:t>nszu.gov.ua</a:t>
            </a:r>
            <a:endParaRPr sz="2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84;p8">
            <a:extLst>
              <a:ext uri="{FF2B5EF4-FFF2-40B4-BE49-F238E27FC236}">
                <a16:creationId xmlns:a16="http://schemas.microsoft.com/office/drawing/2014/main" id="{BDD94699-756B-4E78-B295-0C7B9AE62B7B}"/>
              </a:ext>
            </a:extLst>
          </p:cNvPr>
          <p:cNvSpPr txBox="1"/>
          <p:nvPr/>
        </p:nvSpPr>
        <p:spPr>
          <a:xfrm>
            <a:off x="458462" y="680539"/>
            <a:ext cx="11275074" cy="400069"/>
          </a:xfrm>
          <a:prstGeom prst="rect">
            <a:avLst/>
          </a:prstGeom>
          <a:solidFill>
            <a:srgbClr val="DDEAF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ТОП-  </a:t>
            </a:r>
            <a:r>
              <a:rPr lang="ru-RU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надавачі</a:t>
            </a:r>
            <a:r>
              <a:rPr lang="ru-RU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медичних</a:t>
            </a:r>
            <a:r>
              <a:rPr lang="ru-RU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послуг</a:t>
            </a:r>
            <a:r>
              <a:rPr lang="ru-RU" sz="20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за </a:t>
            </a:r>
            <a:r>
              <a:rPr lang="ru-RU" sz="20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кількістю</a:t>
            </a:r>
            <a:r>
              <a:rPr lang="ru-RU" sz="20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20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пацієнтів</a:t>
            </a:r>
            <a:r>
              <a:rPr lang="ru-RU" sz="20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20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(66 пакет) </a:t>
            </a:r>
            <a:r>
              <a:rPr lang="ru-RU" sz="18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sz="180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3" name="Таблиця 2">
            <a:extLst>
              <a:ext uri="{FF2B5EF4-FFF2-40B4-BE49-F238E27FC236}">
                <a16:creationId xmlns:a16="http://schemas.microsoft.com/office/drawing/2014/main" id="{5CD4EE1A-6AB3-41C3-B668-1BB663F767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6750659"/>
              </p:ext>
            </p:extLst>
          </p:nvPr>
        </p:nvGraphicFramePr>
        <p:xfrm>
          <a:off x="458492" y="1089343"/>
          <a:ext cx="11275044" cy="5241440"/>
        </p:xfrm>
        <a:graphic>
          <a:graphicData uri="http://schemas.openxmlformats.org/drawingml/2006/table">
            <a:tbl>
              <a:tblPr>
                <a:tableStyleId>{9B7A256D-2E6B-4DBD-BD80-84E902A882C8}</a:tableStyleId>
              </a:tblPr>
              <a:tblGrid>
                <a:gridCol w="1134997">
                  <a:extLst>
                    <a:ext uri="{9D8B030D-6E8A-4147-A177-3AD203B41FA5}">
                      <a16:colId xmlns:a16="http://schemas.microsoft.com/office/drawing/2014/main" val="3853607186"/>
                    </a:ext>
                  </a:extLst>
                </a:gridCol>
                <a:gridCol w="5553894">
                  <a:extLst>
                    <a:ext uri="{9D8B030D-6E8A-4147-A177-3AD203B41FA5}">
                      <a16:colId xmlns:a16="http://schemas.microsoft.com/office/drawing/2014/main" val="2739658496"/>
                    </a:ext>
                  </a:extLst>
                </a:gridCol>
                <a:gridCol w="1083531">
                  <a:extLst>
                    <a:ext uri="{9D8B030D-6E8A-4147-A177-3AD203B41FA5}">
                      <a16:colId xmlns:a16="http://schemas.microsoft.com/office/drawing/2014/main" val="1663563308"/>
                    </a:ext>
                  </a:extLst>
                </a:gridCol>
                <a:gridCol w="939728">
                  <a:extLst>
                    <a:ext uri="{9D8B030D-6E8A-4147-A177-3AD203B41FA5}">
                      <a16:colId xmlns:a16="http://schemas.microsoft.com/office/drawing/2014/main" val="4174968168"/>
                    </a:ext>
                  </a:extLst>
                </a:gridCol>
                <a:gridCol w="1269243">
                  <a:extLst>
                    <a:ext uri="{9D8B030D-6E8A-4147-A177-3AD203B41FA5}">
                      <a16:colId xmlns:a16="http://schemas.microsoft.com/office/drawing/2014/main" val="3461371374"/>
                    </a:ext>
                  </a:extLst>
                </a:gridCol>
                <a:gridCol w="1293651">
                  <a:extLst>
                    <a:ext uri="{9D8B030D-6E8A-4147-A177-3AD203B41FA5}">
                      <a16:colId xmlns:a16="http://schemas.microsoft.com/office/drawing/2014/main" val="1864632822"/>
                    </a:ext>
                  </a:extLst>
                </a:gridCol>
              </a:tblGrid>
              <a:tr h="453377">
                <a:tc>
                  <a:txBody>
                    <a:bodyPr/>
                    <a:lstStyle/>
                    <a:p>
                      <a:pPr algn="ctr" fontAlgn="b"/>
                      <a:r>
                        <a:rPr lang="uk-UA" sz="1200" u="none" strike="noStrike" dirty="0">
                          <a:effectLst/>
                        </a:rPr>
                        <a:t>Заклад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200" u="none" strike="noStrike" dirty="0">
                          <a:effectLst/>
                        </a:rPr>
                        <a:t>Назва закладу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200" u="none" strike="noStrike" dirty="0">
                          <a:effectLst/>
                        </a:rPr>
                        <a:t>К-сть пацієнтів загалом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200" u="none" strike="noStrike" dirty="0">
                          <a:effectLst/>
                        </a:rPr>
                        <a:t>З них отримали послуги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200" u="none" strike="noStrike" dirty="0">
                          <a:effectLst/>
                        </a:rPr>
                        <a:t>Загальна к-сть послуг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200" u="none" strike="noStrike" dirty="0">
                          <a:effectLst/>
                        </a:rPr>
                        <a:t>Розрахункове відшкодування, млн. грн.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extLst>
                  <a:ext uri="{0D108BD9-81ED-4DB2-BD59-A6C34878D82A}">
                    <a16:rowId xmlns:a16="http://schemas.microsoft.com/office/drawing/2014/main" val="2879686266"/>
                  </a:ext>
                </a:extLst>
              </a:tr>
              <a:tr h="311819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01999164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 dirty="0">
                          <a:effectLst/>
                        </a:rPr>
                        <a:t>КП ''ПОЛТАВСЬКИЙ ОБЛАСНИЙ ЦЕНТР СТОМАТОЛОГІЇ - СТОМАТОЛОГІЧНА КЛІНІЧНА ПОЛІКЛІНІКА'' ПОЛТАВСЬКОЇ ОБЛАСНОЇ РАДИ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292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239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250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2,4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extLst>
                  <a:ext uri="{0D108BD9-81ED-4DB2-BD59-A6C34878D82A}">
                    <a16:rowId xmlns:a16="http://schemas.microsoft.com/office/drawing/2014/main" val="269553646"/>
                  </a:ext>
                </a:extLst>
              </a:tr>
              <a:tr h="195218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07985654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ЦЕНТРАЛЬНА СТОМАТОЛОГІЧНА ПОЛІКЛІНІКА МІНІСТЕРСТВА ОБОРОНИ УКРАЇНИ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145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120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125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1,1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extLst>
                  <a:ext uri="{0D108BD9-81ED-4DB2-BD59-A6C34878D82A}">
                    <a16:rowId xmlns:a16="http://schemas.microsoft.com/office/drawing/2014/main" val="1997122000"/>
                  </a:ext>
                </a:extLst>
              </a:tr>
              <a:tr h="234085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02005616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КНП "ЧЕРКАСЬКА ОБЛАСНА СТОМАТ. ПОЛІКЛІНІКА ЧЕРКАСЬКОЇ ОБЛ. РАДИ"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93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79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101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0,9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extLst>
                  <a:ext uri="{0D108BD9-81ED-4DB2-BD59-A6C34878D82A}">
                    <a16:rowId xmlns:a16="http://schemas.microsoft.com/office/drawing/2014/main" val="3537358792"/>
                  </a:ext>
                </a:extLst>
              </a:tr>
              <a:tr h="175785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42788677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КП "СТОМАТОЛОГІЧНА ПОЛІКЛІНІКА №1" ЖИТОМИРСЬКОЇ МІСЬКОЇ РАДИ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93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93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104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1,1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extLst>
                  <a:ext uri="{0D108BD9-81ED-4DB2-BD59-A6C34878D82A}">
                    <a16:rowId xmlns:a16="http://schemas.microsoft.com/office/drawing/2014/main" val="3569357935"/>
                  </a:ext>
                </a:extLst>
              </a:tr>
              <a:tr h="311819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01993144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КОМУНАЛЬНЕ НЕКОМЕРЦІЙНЕ  ПІДПРИЄМСТВО "ОБЛАСНА КЛІНІЧНА СТОМАТОЛОГІЧНА ПОЛІКЛІНІКА ІВАНО-ФРАНКІВСЬКОЇ ОБЛАСНОЇ РАДИ"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92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92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105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1,1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extLst>
                  <a:ext uri="{0D108BD9-81ED-4DB2-BD59-A6C34878D82A}">
                    <a16:rowId xmlns:a16="http://schemas.microsoft.com/office/drawing/2014/main" val="920061000"/>
                  </a:ext>
                </a:extLst>
              </a:tr>
              <a:tr h="195218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02001601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КНП "МІСЬКА СТОМАТОЛОГІЧНА ПОЛІКЛІНІКА №4" ХАРКІВСЬКОЇ МІСЬКОЇ РАДИ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90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87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104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1,0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extLst>
                  <a:ext uri="{0D108BD9-81ED-4DB2-BD59-A6C34878D82A}">
                    <a16:rowId xmlns:a16="http://schemas.microsoft.com/office/drawing/2014/main" val="1423487352"/>
                  </a:ext>
                </a:extLst>
              </a:tr>
              <a:tr h="156351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02010787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НАЦІОНАЛЬНИЙ МЕДИЧНИЙ УНІВЕРСИТЕТ ІМЕНІ О.О.БОГОМОЛЬЦЯ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88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68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74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0,5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extLst>
                  <a:ext uri="{0D108BD9-81ED-4DB2-BD59-A6C34878D82A}">
                    <a16:rowId xmlns:a16="http://schemas.microsoft.com/office/drawing/2014/main" val="1030803935"/>
                  </a:ext>
                </a:extLst>
              </a:tr>
              <a:tr h="136918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34547449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ТОВАРИСТВО З ОБМЕЖЕНОЮ ВІДПОВІДАЛЬНІСТЮ "КАДОРО"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77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63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64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0,8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extLst>
                  <a:ext uri="{0D108BD9-81ED-4DB2-BD59-A6C34878D82A}">
                    <a16:rowId xmlns:a16="http://schemas.microsoft.com/office/drawing/2014/main" val="1219384759"/>
                  </a:ext>
                </a:extLst>
              </a:tr>
              <a:tr h="253519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02007093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 dirty="0">
                          <a:effectLst/>
                        </a:rPr>
                        <a:t>КНП "МИКОЛАЇВСЬКА ОБЛАСНА КЛІНІЧНА СТОМАТОЛОГІЧНА ПОЛІКЛІНІКА" МОР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73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54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60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0,5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extLst>
                  <a:ext uri="{0D108BD9-81ED-4DB2-BD59-A6C34878D82A}">
                    <a16:rowId xmlns:a16="http://schemas.microsoft.com/office/drawing/2014/main" val="3673342345"/>
                  </a:ext>
                </a:extLst>
              </a:tr>
              <a:tr h="195218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31941614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КНП "МІСЬКА СТОМАТОЛОГІЧНА ПОЛІКЛІНІКА № 5" ХАРКІВСЬКОЇ МІСЬКОЇ РАДИ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71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71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95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0,8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extLst>
                  <a:ext uri="{0D108BD9-81ED-4DB2-BD59-A6C34878D82A}">
                    <a16:rowId xmlns:a16="http://schemas.microsoft.com/office/drawing/2014/main" val="1311052964"/>
                  </a:ext>
                </a:extLst>
              </a:tr>
              <a:tr h="272952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02775165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ДЕРЖАВНИЙ ЗАКЛАД "БАСЕЙНОВА СТОМАТОЛОГІЧНА ПОЛІКЛІНІКА МОЗ УКРАЇНИ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68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68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74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0,8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extLst>
                  <a:ext uri="{0D108BD9-81ED-4DB2-BD59-A6C34878D82A}">
                    <a16:rowId xmlns:a16="http://schemas.microsoft.com/office/drawing/2014/main" val="228549514"/>
                  </a:ext>
                </a:extLst>
              </a:tr>
              <a:tr h="214652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33683650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 dirty="0">
                          <a:effectLst/>
                        </a:rPr>
                        <a:t>КНП ОХТИРСЬКОЇ МІСЬКОЇ РАДИ "ОХТИРСЬКА МІСЬКА СТОМАТ. ПОЛІКЛІНІКА"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66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66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77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0,7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extLst>
                  <a:ext uri="{0D108BD9-81ED-4DB2-BD59-A6C34878D82A}">
                    <a16:rowId xmlns:a16="http://schemas.microsoft.com/office/drawing/2014/main" val="3435696732"/>
                  </a:ext>
                </a:extLst>
              </a:tr>
              <a:tr h="253519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01991518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КНП "ЖИТОМИРСЬКЕ ОБЛАСНЕ СТОМАТОЛОГІЧНЕ МЕДИЧНЕ ОБ'ЄДНАННЯ" ЖОР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65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59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68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0,6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extLst>
                  <a:ext uri="{0D108BD9-81ED-4DB2-BD59-A6C34878D82A}">
                    <a16:rowId xmlns:a16="http://schemas.microsoft.com/office/drawing/2014/main" val="3592409168"/>
                  </a:ext>
                </a:extLst>
              </a:tr>
              <a:tr h="175785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01985216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КНП  "СТОМАТОЛОГІЧНА ПОЛІКЛІНІКА  №1" ДНІПРОВСЬКОЇ МІСЬКОЇ РАДИ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64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64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69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0,6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extLst>
                  <a:ext uri="{0D108BD9-81ED-4DB2-BD59-A6C34878D82A}">
                    <a16:rowId xmlns:a16="http://schemas.microsoft.com/office/drawing/2014/main" val="4267155454"/>
                  </a:ext>
                </a:extLst>
              </a:tr>
              <a:tr h="312888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01994913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КНП "ОБЛАСНА КЛІНІЧНА СТОМАТОЛОГІЧНА ПОЛІКЛІНІКА КІРОВОГР. ОБЛ. РАДИ"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63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37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39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0,3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extLst>
                  <a:ext uri="{0D108BD9-81ED-4DB2-BD59-A6C34878D82A}">
                    <a16:rowId xmlns:a16="http://schemas.microsoft.com/office/drawing/2014/main" val="2887928483"/>
                  </a:ext>
                </a:extLst>
              </a:tr>
              <a:tr h="234085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02000062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КП "РІВНЕНСЬКА ОБЛАСНА СТОМАТОЛОГІЧНА ПОЛІКЛІНІКА" РІВНЕНСЬКОЇ ОБЛ.РАДИ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63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63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77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0,8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extLst>
                  <a:ext uri="{0D108BD9-81ED-4DB2-BD59-A6C34878D82A}">
                    <a16:rowId xmlns:a16="http://schemas.microsoft.com/office/drawing/2014/main" val="1377887218"/>
                  </a:ext>
                </a:extLst>
              </a:tr>
              <a:tr h="234085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05494656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КП "НОВОМОСКОВСЬКА МІСЬКА СТОМАТОЛОГІЧНА ПОЛІКЛІНІКА" НОВОМОСКОВСЬКОЇ МІСЬКОЇ РАДИ"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61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56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58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0,5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extLst>
                  <a:ext uri="{0D108BD9-81ED-4DB2-BD59-A6C34878D82A}">
                    <a16:rowId xmlns:a16="http://schemas.microsoft.com/office/drawing/2014/main" val="254183448"/>
                  </a:ext>
                </a:extLst>
              </a:tr>
              <a:tr h="311819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42376659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 dirty="0">
                          <a:effectLst/>
                        </a:rPr>
                        <a:t>КНП "КИЇВСЬКА СТОМАТОЛОГІЯ" ВИКОНАВЧОГО ОРГАНУ КИЇВСЬКОЇ МР (КМДА )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60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55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59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0,5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extLst>
                  <a:ext uri="{0D108BD9-81ED-4DB2-BD59-A6C34878D82A}">
                    <a16:rowId xmlns:a16="http://schemas.microsoft.com/office/drawing/2014/main" val="1758380258"/>
                  </a:ext>
                </a:extLst>
              </a:tr>
              <a:tr h="175785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02010758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ІВАНО-ФРАНКІВСЬКИЙ НАЦІОНАЛЬНИЙ МЕДИЧНИЙ УНІВЕРСИТЕТ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56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38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41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0,3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883" marR="883" marT="883" marB="0" anchor="b"/>
                </a:tc>
                <a:extLst>
                  <a:ext uri="{0D108BD9-81ED-4DB2-BD59-A6C34878D82A}">
                    <a16:rowId xmlns:a16="http://schemas.microsoft.com/office/drawing/2014/main" val="39278347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78574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"/>
          <p:cNvSpPr/>
          <p:nvPr/>
        </p:nvSpPr>
        <p:spPr>
          <a:xfrm>
            <a:off x="285480" y="245520"/>
            <a:ext cx="11667960" cy="426284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A5D533"/>
              </a:gs>
              <a:gs pos="100000">
                <a:srgbClr val="0070C0"/>
              </a:gs>
            </a:gsLst>
            <a:lin ang="0" scaled="0"/>
          </a:gradFill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lvl="0">
              <a:buSzPts val="2500"/>
            </a:pPr>
            <a:r>
              <a:rPr lang="ru-RU" sz="2800" b="1" dirty="0">
                <a:solidFill>
                  <a:schemeClr val="bg1"/>
                </a:solidFill>
                <a:latin typeface="Calibri"/>
                <a:cs typeface="Calibri"/>
                <a:sym typeface="Calibri"/>
              </a:rPr>
              <a:t>ЗАГАЛЬНА СТАТИСТИКА ПО ПІЛОТНОМУ ПРОЄКТУ </a:t>
            </a:r>
            <a:endParaRPr lang="ru-RU" sz="2800" dirty="0">
              <a:solidFill>
                <a:schemeClr val="bg1"/>
              </a:solidFill>
            </a:endParaRPr>
          </a:p>
        </p:txBody>
      </p:sp>
      <p:pic>
        <p:nvPicPr>
          <p:cNvPr id="111" name="Google Shape;111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384640" y="337680"/>
            <a:ext cx="422280" cy="511200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3"/>
          <p:cNvSpPr/>
          <p:nvPr/>
        </p:nvSpPr>
        <p:spPr>
          <a:xfrm>
            <a:off x="10600200" y="6333480"/>
            <a:ext cx="1247760" cy="395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000" rIns="45700" bIns="450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ru-RU" sz="2000" b="0" i="0" u="none" strike="noStrike" cap="none">
                <a:solidFill>
                  <a:srgbClr val="1F73BA"/>
                </a:solidFill>
                <a:latin typeface="Arial Narrow"/>
                <a:ea typeface="Arial Narrow"/>
                <a:cs typeface="Arial Narrow"/>
                <a:sym typeface="Arial Narrow"/>
              </a:rPr>
              <a:t>nszu.gov.ua</a:t>
            </a:r>
            <a:endParaRPr sz="2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84;p8">
            <a:extLst>
              <a:ext uri="{FF2B5EF4-FFF2-40B4-BE49-F238E27FC236}">
                <a16:creationId xmlns:a16="http://schemas.microsoft.com/office/drawing/2014/main" id="{BDD94699-756B-4E78-B295-0C7B9AE62B7B}"/>
              </a:ext>
            </a:extLst>
          </p:cNvPr>
          <p:cNvSpPr txBox="1"/>
          <p:nvPr/>
        </p:nvSpPr>
        <p:spPr>
          <a:xfrm>
            <a:off x="458462" y="680539"/>
            <a:ext cx="11275074" cy="400069"/>
          </a:xfrm>
          <a:prstGeom prst="rect">
            <a:avLst/>
          </a:prstGeom>
          <a:solidFill>
            <a:srgbClr val="DDEAF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ТОП  - </a:t>
            </a:r>
            <a:r>
              <a:rPr lang="ru-RU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надавачі</a:t>
            </a:r>
            <a:r>
              <a:rPr lang="ru-RU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медичних</a:t>
            </a:r>
            <a:r>
              <a:rPr lang="ru-RU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послуг</a:t>
            </a:r>
            <a:r>
              <a:rPr lang="ru-RU" sz="20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за </a:t>
            </a:r>
            <a:r>
              <a:rPr lang="ru-RU" sz="20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кількістю</a:t>
            </a:r>
            <a:r>
              <a:rPr lang="ru-RU" sz="20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20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пацієнтів</a:t>
            </a:r>
            <a:r>
              <a:rPr lang="ru-RU" sz="20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20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(67 пакет) </a:t>
            </a:r>
            <a:r>
              <a:rPr lang="ru-RU" sz="18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sz="180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4" name="Таблиця 3">
            <a:extLst>
              <a:ext uri="{FF2B5EF4-FFF2-40B4-BE49-F238E27FC236}">
                <a16:creationId xmlns:a16="http://schemas.microsoft.com/office/drawing/2014/main" id="{B962D8CE-5CE9-4071-B50A-17E83EF11E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3631631"/>
              </p:ext>
            </p:extLst>
          </p:nvPr>
        </p:nvGraphicFramePr>
        <p:xfrm>
          <a:off x="615356" y="1089343"/>
          <a:ext cx="11275074" cy="5274447"/>
        </p:xfrm>
        <a:graphic>
          <a:graphicData uri="http://schemas.openxmlformats.org/drawingml/2006/table">
            <a:tbl>
              <a:tblPr>
                <a:tableStyleId>{9B7A256D-2E6B-4DBD-BD80-84E902A882C8}</a:tableStyleId>
              </a:tblPr>
              <a:tblGrid>
                <a:gridCol w="883992">
                  <a:extLst>
                    <a:ext uri="{9D8B030D-6E8A-4147-A177-3AD203B41FA5}">
                      <a16:colId xmlns:a16="http://schemas.microsoft.com/office/drawing/2014/main" val="453771402"/>
                    </a:ext>
                  </a:extLst>
                </a:gridCol>
                <a:gridCol w="5639145">
                  <a:extLst>
                    <a:ext uri="{9D8B030D-6E8A-4147-A177-3AD203B41FA5}">
                      <a16:colId xmlns:a16="http://schemas.microsoft.com/office/drawing/2014/main" val="211643158"/>
                    </a:ext>
                  </a:extLst>
                </a:gridCol>
                <a:gridCol w="1127608">
                  <a:extLst>
                    <a:ext uri="{9D8B030D-6E8A-4147-A177-3AD203B41FA5}">
                      <a16:colId xmlns:a16="http://schemas.microsoft.com/office/drawing/2014/main" val="2876948070"/>
                    </a:ext>
                  </a:extLst>
                </a:gridCol>
                <a:gridCol w="1134485">
                  <a:extLst>
                    <a:ext uri="{9D8B030D-6E8A-4147-A177-3AD203B41FA5}">
                      <a16:colId xmlns:a16="http://schemas.microsoft.com/office/drawing/2014/main" val="789935222"/>
                    </a:ext>
                  </a:extLst>
                </a:gridCol>
                <a:gridCol w="1094327">
                  <a:extLst>
                    <a:ext uri="{9D8B030D-6E8A-4147-A177-3AD203B41FA5}">
                      <a16:colId xmlns:a16="http://schemas.microsoft.com/office/drawing/2014/main" val="1023346153"/>
                    </a:ext>
                  </a:extLst>
                </a:gridCol>
                <a:gridCol w="1395517">
                  <a:extLst>
                    <a:ext uri="{9D8B030D-6E8A-4147-A177-3AD203B41FA5}">
                      <a16:colId xmlns:a16="http://schemas.microsoft.com/office/drawing/2014/main" val="616415102"/>
                    </a:ext>
                  </a:extLst>
                </a:gridCol>
              </a:tblGrid>
              <a:tr h="110983">
                <a:tc>
                  <a:txBody>
                    <a:bodyPr/>
                    <a:lstStyle/>
                    <a:p>
                      <a:pPr algn="ctr" fontAlgn="b"/>
                      <a:r>
                        <a:rPr lang="uk-UA" sz="1200" u="none" strike="noStrike" dirty="0">
                          <a:effectLst/>
                        </a:rPr>
                        <a:t>Заклад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200" u="none" strike="noStrike" dirty="0">
                          <a:effectLst/>
                        </a:rPr>
                        <a:t>Назва закладу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200" u="none" strike="noStrike" dirty="0">
                          <a:effectLst/>
                        </a:rPr>
                        <a:t>К-сть пацієнтів загалом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200" u="none" strike="noStrike" dirty="0">
                          <a:effectLst/>
                        </a:rPr>
                        <a:t>З них отримали послуги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200" u="none" strike="noStrike" dirty="0">
                          <a:effectLst/>
                        </a:rPr>
                        <a:t>Загальна</a:t>
                      </a:r>
                    </a:p>
                    <a:p>
                      <a:pPr algn="ctr" fontAlgn="b"/>
                      <a:r>
                        <a:rPr lang="uk-UA" sz="1200" u="none" strike="noStrike" dirty="0">
                          <a:effectLst/>
                        </a:rPr>
                        <a:t> к-сть послуг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200" u="none" strike="noStrike" dirty="0">
                          <a:effectLst/>
                        </a:rPr>
                        <a:t>Розрахункове відшкодування, млн. грн.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extLst>
                  <a:ext uri="{0D108BD9-81ED-4DB2-BD59-A6C34878D82A}">
                    <a16:rowId xmlns:a16="http://schemas.microsoft.com/office/drawing/2014/main" val="239266241"/>
                  </a:ext>
                </a:extLst>
              </a:tr>
              <a:tr h="352946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 dirty="0">
                          <a:effectLst/>
                        </a:rPr>
                        <a:t>01999164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 dirty="0">
                          <a:effectLst/>
                        </a:rPr>
                        <a:t>КП ''ПОЛТАВСЬКИЙ ОБЛАСНИЙ ЦЕНТР СТОМАТОЛОГІЇ - СТОМАТОЛОГІЧНА КЛІНІЧНА ПОЛІКЛІНІКА'' ПОЛТАВСЬКОЇ ОБЛАСНОЇ РАДИ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329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192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563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0,5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extLst>
                  <a:ext uri="{0D108BD9-81ED-4DB2-BD59-A6C34878D82A}">
                    <a16:rowId xmlns:a16="http://schemas.microsoft.com/office/drawing/2014/main" val="2945440192"/>
                  </a:ext>
                </a:extLst>
              </a:tr>
              <a:tr h="220966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07985654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ЦЕНТРАЛЬНА СТОМАТОЛОГІЧНА ПОЛІКЛІНІКА МІНІСТЕРСТВА ОБОРОНИ УКРАЇНИ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235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149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622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0,6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extLst>
                  <a:ext uri="{0D108BD9-81ED-4DB2-BD59-A6C34878D82A}">
                    <a16:rowId xmlns:a16="http://schemas.microsoft.com/office/drawing/2014/main" val="2065805527"/>
                  </a:ext>
                </a:extLst>
              </a:tr>
              <a:tr h="242963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33683650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 dirty="0">
                          <a:effectLst/>
                        </a:rPr>
                        <a:t>КНП ОХТИРСЬКОЇ МІСЬКОЇ РАДИ "ОХТИРСЬКА МІСЬКА СТОМАТ. ПОЛІКЛІНІКА"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154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88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275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0,3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extLst>
                  <a:ext uri="{0D108BD9-81ED-4DB2-BD59-A6C34878D82A}">
                    <a16:rowId xmlns:a16="http://schemas.microsoft.com/office/drawing/2014/main" val="1531009061"/>
                  </a:ext>
                </a:extLst>
              </a:tr>
              <a:tr h="198970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43384807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ОБЛАСНЕ КНП "ЧЕРНІВЕЦЬКИЙ ОБЛАСНИЙ СТОМАТОЛОГІЧНИЙ ЦЕНТР"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145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81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278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0,2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extLst>
                  <a:ext uri="{0D108BD9-81ED-4DB2-BD59-A6C34878D82A}">
                    <a16:rowId xmlns:a16="http://schemas.microsoft.com/office/drawing/2014/main" val="2671901323"/>
                  </a:ext>
                </a:extLst>
              </a:tr>
              <a:tr h="220966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02001601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 dirty="0">
                          <a:effectLst/>
                        </a:rPr>
                        <a:t>КНП "МІСЬКА СТОМАТОЛОГІЧНА ПОЛІКЛІНІКА №4" ХАРКІВСЬКОЇ МІСЬКОЇ РАДИ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131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129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694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0,6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extLst>
                  <a:ext uri="{0D108BD9-81ED-4DB2-BD59-A6C34878D82A}">
                    <a16:rowId xmlns:a16="http://schemas.microsoft.com/office/drawing/2014/main" val="925010153"/>
                  </a:ext>
                </a:extLst>
              </a:tr>
              <a:tr h="220966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23230659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 dirty="0">
                          <a:effectLst/>
                        </a:rPr>
                        <a:t>КП"МІСЬКА СТОМАТОЛОГІЧНА ПОЛІКЛІНІКА" ОЛЕКСАНДРІЙСЬКОЇ МІСЬКОЇ РАДИ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122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54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92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0,1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extLst>
                  <a:ext uri="{0D108BD9-81ED-4DB2-BD59-A6C34878D82A}">
                    <a16:rowId xmlns:a16="http://schemas.microsoft.com/office/drawing/2014/main" val="1568443489"/>
                  </a:ext>
                </a:extLst>
              </a:tr>
              <a:tr h="198970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42952450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 dirty="0">
                          <a:effectLst/>
                        </a:rPr>
                        <a:t>КНП "СТОМАТОЛОГІЧНА ПОЛІКЛІНІКА №1" ЗАПОРІЗЬКОЇ МІСЬКОЇ РАДИ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118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117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310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0,3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extLst>
                  <a:ext uri="{0D108BD9-81ED-4DB2-BD59-A6C34878D82A}">
                    <a16:rowId xmlns:a16="http://schemas.microsoft.com/office/drawing/2014/main" val="1454442176"/>
                  </a:ext>
                </a:extLst>
              </a:tr>
              <a:tr h="308953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02008365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КНП "ОДЕСЬКИЙ ОБЛАСНИЙ ЛІКАРСЬКО-ФІЗКУЛЬТУРНИЙ ДИСПАНСЕР" ОДЕСЬКОЇ ОБЛАСНОЇ РАДИ"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108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108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956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0,9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extLst>
                  <a:ext uri="{0D108BD9-81ED-4DB2-BD59-A6C34878D82A}">
                    <a16:rowId xmlns:a16="http://schemas.microsoft.com/office/drawing/2014/main" val="1211753187"/>
                  </a:ext>
                </a:extLst>
              </a:tr>
              <a:tr h="154976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05480654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КНП "ПРИЛУЦЬКА МІСЬКА СТОМАТОЛОГІЧНА ПОЛІКЛІНІКА"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104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63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216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0,2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extLst>
                  <a:ext uri="{0D108BD9-81ED-4DB2-BD59-A6C34878D82A}">
                    <a16:rowId xmlns:a16="http://schemas.microsoft.com/office/drawing/2014/main" val="3529233948"/>
                  </a:ext>
                </a:extLst>
              </a:tr>
              <a:tr h="242963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05481010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КНП СУМСЬКОЇ ОБЛАСНОЇ РАДИ "СУМСЬКА ОБЛАСНА КЛІНІЧНА СТОМАТОЛОГІЧНА ПОЛІКЛІНІКА"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103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102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237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0,2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extLst>
                  <a:ext uri="{0D108BD9-81ED-4DB2-BD59-A6C34878D82A}">
                    <a16:rowId xmlns:a16="http://schemas.microsoft.com/office/drawing/2014/main" val="1543317535"/>
                  </a:ext>
                </a:extLst>
              </a:tr>
              <a:tr h="264960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02007555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 dirty="0">
                          <a:effectLst/>
                        </a:rPr>
                        <a:t>КНП "ЛЕБЕДИНСЬКА ЛІКАРНЯ ІМЕНІ ЛІКАРЯ К.О.ЗІЛЬБЕРНИКА" ЛЕБЕДИНСЬКОЇ МР 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97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96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286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0,3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extLst>
                  <a:ext uri="{0D108BD9-81ED-4DB2-BD59-A6C34878D82A}">
                    <a16:rowId xmlns:a16="http://schemas.microsoft.com/office/drawing/2014/main" val="993591127"/>
                  </a:ext>
                </a:extLst>
              </a:tr>
              <a:tr h="220966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23911856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 dirty="0">
                          <a:effectLst/>
                        </a:rPr>
                        <a:t>КНП "МІСЬКА СТОМАТОЛОГІЧНА ПОЛІКЛІНІКА №3" ХАРКІВСЬКОЇ МІСЬКОЇ РАДИ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96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50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115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0,1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extLst>
                  <a:ext uri="{0D108BD9-81ED-4DB2-BD59-A6C34878D82A}">
                    <a16:rowId xmlns:a16="http://schemas.microsoft.com/office/drawing/2014/main" val="1972610815"/>
                  </a:ext>
                </a:extLst>
              </a:tr>
              <a:tr h="154976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34547449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ТОВАРИСТВО З ОБМЕЖЕНОЮ ВІДПОВІДАЛЬНІСТЮ "КАДОРО"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93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43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573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0,5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extLst>
                  <a:ext uri="{0D108BD9-81ED-4DB2-BD59-A6C34878D82A}">
                    <a16:rowId xmlns:a16="http://schemas.microsoft.com/office/drawing/2014/main" val="2408694825"/>
                  </a:ext>
                </a:extLst>
              </a:tr>
              <a:tr h="352946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42376659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 dirty="0">
                          <a:effectLst/>
                        </a:rPr>
                        <a:t>КНП "КИЇВСЬКА СТОМАТОЛОГІЯ" ВИКОНАВЧОГО ОРГАНУ КИЇВСЬКОЇ МІСЬКОЇ РАДИ (КИЇВСЬКОЇ МІСЬКОЇ ДЕРЖАВНОЇ АДМІНІСТРАЦІЇ)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85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79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270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0,3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extLst>
                  <a:ext uri="{0D108BD9-81ED-4DB2-BD59-A6C34878D82A}">
                    <a16:rowId xmlns:a16="http://schemas.microsoft.com/office/drawing/2014/main" val="382126979"/>
                  </a:ext>
                </a:extLst>
              </a:tr>
              <a:tr h="308953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05480631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 dirty="0">
                          <a:effectLst/>
                        </a:rPr>
                        <a:t>КНП "НІЖИНСЬКА МІСЬКА СТОМАТОЛОГІЧНА ПОЛІКЛІНІКА" НІЖИНСЬКОЇ МІСЬКОЇ РАДИ ЧЕРНІГІВСЬКОЇ ОБЛАСТІ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82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82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273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0,3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extLst>
                  <a:ext uri="{0D108BD9-81ED-4DB2-BD59-A6C34878D82A}">
                    <a16:rowId xmlns:a16="http://schemas.microsoft.com/office/drawing/2014/main" val="3173483593"/>
                  </a:ext>
                </a:extLst>
              </a:tr>
              <a:tr h="308953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05506589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 dirty="0">
                          <a:effectLst/>
                        </a:rPr>
                        <a:t>КП"ЛУБЕНСЬКА МІСЬКА КЛІНІЧНА СТОМАТОЛОГІЧНА ПОЛІКЛІНІКА" ЛУБЕНСЬКОЇ МІСЬКОЇ РАДИ ЛУБЕНСЬКОГО РАЙОНУ ПОЛТАВСЬКОЇ ОБЛАСТІ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76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75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366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0,3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extLst>
                  <a:ext uri="{0D108BD9-81ED-4DB2-BD59-A6C34878D82A}">
                    <a16:rowId xmlns:a16="http://schemas.microsoft.com/office/drawing/2014/main" val="2535214060"/>
                  </a:ext>
                </a:extLst>
              </a:tr>
              <a:tr h="264960"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u="none" strike="noStrike">
                          <a:effectLst/>
                        </a:rPr>
                        <a:t>05494656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КП"НОВОМОСКОВСЬКА МІСЬКА СТОМАТОЛОГІЧНА ПОЛІКЛІНІКА" НОВОМОСКОВСЬКОЇ МІСЬКОЇ РАДИ"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75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26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>
                          <a:effectLst/>
                        </a:rPr>
                        <a:t>107</a:t>
                      </a:r>
                      <a:endParaRPr lang="uk-UA" sz="12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u="none" strike="noStrike" dirty="0">
                          <a:effectLst/>
                        </a:rPr>
                        <a:t>0,1</a:t>
                      </a:r>
                      <a:endParaRPr lang="uk-UA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1000" marR="1000" marT="1000" marB="0" anchor="b"/>
                </a:tc>
                <a:extLst>
                  <a:ext uri="{0D108BD9-81ED-4DB2-BD59-A6C34878D82A}">
                    <a16:rowId xmlns:a16="http://schemas.microsoft.com/office/drawing/2014/main" val="2129185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93751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"/>
          <p:cNvSpPr/>
          <p:nvPr/>
        </p:nvSpPr>
        <p:spPr>
          <a:xfrm>
            <a:off x="285480" y="245520"/>
            <a:ext cx="11667960" cy="426284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A5D533"/>
              </a:gs>
              <a:gs pos="100000">
                <a:srgbClr val="0070C0"/>
              </a:gs>
            </a:gsLst>
            <a:lin ang="0" scaled="0"/>
          </a:gradFill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lvl="0">
              <a:buSzPts val="2500"/>
            </a:pPr>
            <a:r>
              <a:rPr lang="ru-RU" sz="2800" b="1" dirty="0">
                <a:solidFill>
                  <a:schemeClr val="bg1"/>
                </a:solidFill>
                <a:latin typeface="Calibri"/>
                <a:cs typeface="Calibri"/>
                <a:sym typeface="Calibri"/>
              </a:rPr>
              <a:t>ЗАГАЛЬНА СТАТИСТИКА ПО ПІЛОТНОМУ ПРОЄКТУ </a:t>
            </a:r>
            <a:endParaRPr lang="ru-RU" sz="2800" dirty="0">
              <a:solidFill>
                <a:schemeClr val="bg1"/>
              </a:solidFill>
            </a:endParaRPr>
          </a:p>
        </p:txBody>
      </p:sp>
      <p:pic>
        <p:nvPicPr>
          <p:cNvPr id="111" name="Google Shape;111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384640" y="337680"/>
            <a:ext cx="422280" cy="511200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3"/>
          <p:cNvSpPr/>
          <p:nvPr/>
        </p:nvSpPr>
        <p:spPr>
          <a:xfrm>
            <a:off x="10600200" y="6333480"/>
            <a:ext cx="1247760" cy="395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000" rIns="45700" bIns="450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ru-RU" sz="2000" b="0" i="0" u="none" strike="noStrike" cap="none">
                <a:solidFill>
                  <a:srgbClr val="1F73BA"/>
                </a:solidFill>
                <a:latin typeface="Arial Narrow"/>
                <a:ea typeface="Arial Narrow"/>
                <a:cs typeface="Arial Narrow"/>
                <a:sym typeface="Arial Narrow"/>
              </a:rPr>
              <a:t>nszu.gov.ua</a:t>
            </a:r>
            <a:endParaRPr sz="2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id="{C4233A58-9D72-4E32-B551-06D5442C92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8402227"/>
              </p:ext>
            </p:extLst>
          </p:nvPr>
        </p:nvGraphicFramePr>
        <p:xfrm>
          <a:off x="2525338" y="4165047"/>
          <a:ext cx="8519472" cy="985908"/>
        </p:xfrm>
        <a:graphic>
          <a:graphicData uri="http://schemas.openxmlformats.org/drawingml/2006/table">
            <a:tbl>
              <a:tblPr>
                <a:tableStyleId>{9B7A256D-2E6B-4DBD-BD80-84E902A882C8}</a:tableStyleId>
              </a:tblPr>
              <a:tblGrid>
                <a:gridCol w="3110827">
                  <a:extLst>
                    <a:ext uri="{9D8B030D-6E8A-4147-A177-3AD203B41FA5}">
                      <a16:colId xmlns:a16="http://schemas.microsoft.com/office/drawing/2014/main" val="3107238817"/>
                    </a:ext>
                  </a:extLst>
                </a:gridCol>
                <a:gridCol w="5408645">
                  <a:extLst>
                    <a:ext uri="{9D8B030D-6E8A-4147-A177-3AD203B41FA5}">
                      <a16:colId xmlns:a16="http://schemas.microsoft.com/office/drawing/2014/main" val="1881473398"/>
                    </a:ext>
                  </a:extLst>
                </a:gridCol>
              </a:tblGrid>
              <a:tr h="454063"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i="1" u="none" strike="noStrike" dirty="0">
                          <a:effectLst/>
                        </a:rPr>
                        <a:t>66  -зубопротезування</a:t>
                      </a:r>
                      <a:endParaRPr lang="uk-UA" sz="2400" b="0" i="1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i="1" u="none" strike="noStrike" dirty="0">
                          <a:effectLst/>
                        </a:rPr>
                        <a:t>45 </a:t>
                      </a:r>
                      <a:r>
                        <a:rPr lang="uk-UA" sz="2400" i="1" u="none" strike="noStrike" dirty="0">
                          <a:effectLst/>
                        </a:rPr>
                        <a:t>років </a:t>
                      </a:r>
                      <a:endParaRPr lang="en-US" sz="2400" b="0" i="1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65589822"/>
                  </a:ext>
                </a:extLst>
              </a:tr>
              <a:tr h="531845"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i="1" u="none" strike="noStrike" dirty="0">
                          <a:effectLst/>
                        </a:rPr>
                        <a:t>67- </a:t>
                      </a:r>
                      <a:r>
                        <a:rPr lang="uk-UA" sz="2400" i="1" u="none" strike="noStrike" dirty="0" err="1">
                          <a:effectLst/>
                        </a:rPr>
                        <a:t>зуболікування</a:t>
                      </a:r>
                      <a:endParaRPr lang="uk-UA" sz="2400" b="0" i="1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i="1" u="none" strike="noStrike" dirty="0">
                          <a:effectLst/>
                        </a:rPr>
                        <a:t>42 </a:t>
                      </a:r>
                      <a:r>
                        <a:rPr lang="uk-UA" sz="2400" i="1" u="none" strike="noStrike" dirty="0">
                          <a:effectLst/>
                        </a:rPr>
                        <a:t>років</a:t>
                      </a:r>
                      <a:endParaRPr lang="en-US" sz="2400" b="0" i="1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904594035"/>
                  </a:ext>
                </a:extLst>
              </a:tr>
            </a:tbl>
          </a:graphicData>
        </a:graphic>
      </p:graphicFrame>
      <p:pic>
        <p:nvPicPr>
          <p:cNvPr id="7" name="Picture 7">
            <a:extLst>
              <a:ext uri="{FF2B5EF4-FFF2-40B4-BE49-F238E27FC236}">
                <a16:creationId xmlns:a16="http://schemas.microsoft.com/office/drawing/2014/main" id="{97A8A7D5-7BC2-4E05-8A74-3A533C6FD7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5067" y="1343418"/>
            <a:ext cx="2642655" cy="202086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6295B29-14DF-45F8-95E4-1E38FBF068CD}"/>
              </a:ext>
            </a:extLst>
          </p:cNvPr>
          <p:cNvSpPr txBox="1"/>
          <p:nvPr/>
        </p:nvSpPr>
        <p:spPr>
          <a:xfrm>
            <a:off x="3828043" y="1486294"/>
            <a:ext cx="16424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800" dirty="0">
                <a:solidFill>
                  <a:srgbClr val="0070C0"/>
                </a:solidFill>
              </a:rPr>
              <a:t>  </a:t>
            </a:r>
            <a:r>
              <a:rPr lang="uk-UA" sz="4800" b="1" dirty="0">
                <a:solidFill>
                  <a:srgbClr val="00B050"/>
                </a:solidFill>
              </a:rPr>
              <a:t>43 роки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72A91BF-7202-4A0B-8F75-C4233D57F901}"/>
              </a:ext>
            </a:extLst>
          </p:cNvPr>
          <p:cNvSpPr txBox="1"/>
          <p:nvPr/>
        </p:nvSpPr>
        <p:spPr>
          <a:xfrm>
            <a:off x="5782345" y="1978736"/>
            <a:ext cx="52624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>
                <a:solidFill>
                  <a:schemeClr val="tx1"/>
                </a:solidFill>
              </a:rPr>
              <a:t>-  </a:t>
            </a:r>
            <a:r>
              <a:rPr lang="uk-UA" sz="3200" b="1" dirty="0">
                <a:solidFill>
                  <a:srgbClr val="002060"/>
                </a:solidFill>
              </a:rPr>
              <a:t>середній вік пацієнтів</a:t>
            </a:r>
          </a:p>
        </p:txBody>
      </p:sp>
    </p:spTree>
    <p:extLst>
      <p:ext uri="{BB962C8B-B14F-4D97-AF65-F5344CB8AC3E}">
        <p14:creationId xmlns:p14="http://schemas.microsoft.com/office/powerpoint/2010/main" val="33778162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"/>
          <p:cNvSpPr/>
          <p:nvPr/>
        </p:nvSpPr>
        <p:spPr>
          <a:xfrm>
            <a:off x="285480" y="245520"/>
            <a:ext cx="11667960" cy="426284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A5D533"/>
              </a:gs>
              <a:gs pos="100000">
                <a:srgbClr val="0070C0"/>
              </a:gs>
            </a:gsLst>
            <a:lin ang="0" scaled="0"/>
          </a:gradFill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lvl="0">
              <a:buSzPts val="2500"/>
            </a:pPr>
            <a:r>
              <a:rPr lang="ru-RU" sz="2800" b="1" dirty="0">
                <a:solidFill>
                  <a:schemeClr val="bg1"/>
                </a:solidFill>
                <a:latin typeface="Calibri"/>
                <a:cs typeface="Calibri"/>
                <a:sym typeface="Calibri"/>
              </a:rPr>
              <a:t>ЗАГАЛЬНА СТАТИСТИКА ПО ПІЛОТНОМУ ПРОЄКТУ </a:t>
            </a:r>
            <a:endParaRPr lang="ru-RU" sz="2800" dirty="0">
              <a:solidFill>
                <a:schemeClr val="bg1"/>
              </a:solidFill>
            </a:endParaRPr>
          </a:p>
        </p:txBody>
      </p:sp>
      <p:pic>
        <p:nvPicPr>
          <p:cNvPr id="111" name="Google Shape;111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384640" y="337680"/>
            <a:ext cx="422280" cy="511200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3"/>
          <p:cNvSpPr/>
          <p:nvPr/>
        </p:nvSpPr>
        <p:spPr>
          <a:xfrm>
            <a:off x="10600200" y="6333480"/>
            <a:ext cx="1247760" cy="395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000" rIns="45700" bIns="450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ru-RU" sz="2000" b="0" i="0" u="none" strike="noStrike" cap="none">
                <a:solidFill>
                  <a:srgbClr val="1F73BA"/>
                </a:solidFill>
                <a:latin typeface="Arial Narrow"/>
                <a:ea typeface="Arial Narrow"/>
                <a:cs typeface="Arial Narrow"/>
                <a:sym typeface="Arial Narrow"/>
              </a:rPr>
              <a:t>nszu.gov.ua</a:t>
            </a:r>
            <a:endParaRPr sz="2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" name="Picture 7">
            <a:extLst>
              <a:ext uri="{FF2B5EF4-FFF2-40B4-BE49-F238E27FC236}">
                <a16:creationId xmlns:a16="http://schemas.microsoft.com/office/drawing/2014/main" id="{97A8A7D5-7BC2-4E05-8A74-3A533C6FD7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2774" y="792896"/>
            <a:ext cx="1933528" cy="1478585"/>
          </a:xfrm>
          <a:prstGeom prst="rect">
            <a:avLst/>
          </a:prstGeom>
        </p:spPr>
      </p:pic>
      <p:graphicFrame>
        <p:nvGraphicFramePr>
          <p:cNvPr id="9" name="Діаграма 8">
            <a:extLst>
              <a:ext uri="{FF2B5EF4-FFF2-40B4-BE49-F238E27FC236}">
                <a16:creationId xmlns:a16="http://schemas.microsoft.com/office/drawing/2014/main" id="{53B03A1C-4FB9-45CE-A96F-4E0A61F4E85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0004567"/>
              </p:ext>
            </p:extLst>
          </p:nvPr>
        </p:nvGraphicFramePr>
        <p:xfrm>
          <a:off x="401216" y="2907040"/>
          <a:ext cx="5868955" cy="29811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0" name="Діаграма 9">
            <a:extLst>
              <a:ext uri="{FF2B5EF4-FFF2-40B4-BE49-F238E27FC236}">
                <a16:creationId xmlns:a16="http://schemas.microsoft.com/office/drawing/2014/main" id="{1D62F03A-94DA-4875-BE1D-5E0B0BDD74F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19944429"/>
              </p:ext>
            </p:extLst>
          </p:nvPr>
        </p:nvGraphicFramePr>
        <p:xfrm>
          <a:off x="6559420" y="671804"/>
          <a:ext cx="5394020" cy="33916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8913723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"/>
          <p:cNvSpPr/>
          <p:nvPr/>
        </p:nvSpPr>
        <p:spPr>
          <a:xfrm>
            <a:off x="285480" y="245520"/>
            <a:ext cx="11667960" cy="426284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A5D533"/>
              </a:gs>
              <a:gs pos="100000">
                <a:srgbClr val="0070C0"/>
              </a:gs>
            </a:gsLst>
            <a:lin ang="0" scaled="0"/>
          </a:gradFill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lvl="0">
              <a:buSzPts val="2500"/>
            </a:pPr>
            <a:r>
              <a:rPr lang="ru-RU" sz="2800" b="1" dirty="0">
                <a:solidFill>
                  <a:schemeClr val="bg1"/>
                </a:solidFill>
                <a:latin typeface="Calibri"/>
                <a:cs typeface="Calibri"/>
                <a:sym typeface="Calibri"/>
              </a:rPr>
              <a:t>ЗАГАЛЬНА СТАТИСТИКА ПО ПІЛОТНОМУ ПРОЄКТУ </a:t>
            </a:r>
            <a:endParaRPr lang="ru-RU" sz="2800" dirty="0">
              <a:solidFill>
                <a:schemeClr val="bg1"/>
              </a:solidFill>
            </a:endParaRPr>
          </a:p>
        </p:txBody>
      </p:sp>
      <p:pic>
        <p:nvPicPr>
          <p:cNvPr id="111" name="Google Shape;111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384640" y="337680"/>
            <a:ext cx="422280" cy="511200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3"/>
          <p:cNvSpPr/>
          <p:nvPr/>
        </p:nvSpPr>
        <p:spPr>
          <a:xfrm>
            <a:off x="10600200" y="6333480"/>
            <a:ext cx="1247760" cy="395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000" rIns="45700" bIns="450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ru-RU" sz="2000" b="0" i="0" u="none" strike="noStrike" cap="none">
                <a:solidFill>
                  <a:srgbClr val="1F73BA"/>
                </a:solidFill>
                <a:latin typeface="Arial Narrow"/>
                <a:ea typeface="Arial Narrow"/>
                <a:cs typeface="Arial Narrow"/>
                <a:sym typeface="Arial Narrow"/>
              </a:rPr>
              <a:t>nszu.gov.ua</a:t>
            </a:r>
            <a:endParaRPr sz="2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" name="Picture 7">
            <a:extLst>
              <a:ext uri="{FF2B5EF4-FFF2-40B4-BE49-F238E27FC236}">
                <a16:creationId xmlns:a16="http://schemas.microsoft.com/office/drawing/2014/main" id="{97A8A7D5-7BC2-4E05-8A74-3A533C6FD7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060" y="887327"/>
            <a:ext cx="2642655" cy="2020861"/>
          </a:xfrm>
          <a:prstGeom prst="rect">
            <a:avLst/>
          </a:prstGeom>
        </p:spPr>
      </p:pic>
      <p:graphicFrame>
        <p:nvGraphicFramePr>
          <p:cNvPr id="6" name="Діаграма 5">
            <a:extLst>
              <a:ext uri="{FF2B5EF4-FFF2-40B4-BE49-F238E27FC236}">
                <a16:creationId xmlns:a16="http://schemas.microsoft.com/office/drawing/2014/main" id="{5C8B8D14-2EF7-4DBA-BB29-A0A1D0663F2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6675996"/>
              </p:ext>
            </p:extLst>
          </p:nvPr>
        </p:nvGraphicFramePr>
        <p:xfrm>
          <a:off x="4814596" y="887327"/>
          <a:ext cx="7138844" cy="43191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8" name="Діаграма 7">
            <a:extLst>
              <a:ext uri="{FF2B5EF4-FFF2-40B4-BE49-F238E27FC236}">
                <a16:creationId xmlns:a16="http://schemas.microsoft.com/office/drawing/2014/main" id="{424B2797-2302-4D7D-B982-7C716F47B98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8724401"/>
              </p:ext>
            </p:extLst>
          </p:nvPr>
        </p:nvGraphicFramePr>
        <p:xfrm>
          <a:off x="623060" y="3191070"/>
          <a:ext cx="4126222" cy="33030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3048422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33"/>
          <p:cNvSpPr/>
          <p:nvPr/>
        </p:nvSpPr>
        <p:spPr>
          <a:xfrm>
            <a:off x="0" y="-11261"/>
            <a:ext cx="8585200" cy="686926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7" name="Google Shape;267;p33" descr="Google Shape;67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193499" y="536100"/>
            <a:ext cx="2365456" cy="469437"/>
          </a:xfrm>
          <a:prstGeom prst="rect">
            <a:avLst/>
          </a:prstGeom>
          <a:noFill/>
          <a:ln>
            <a:noFill/>
          </a:ln>
        </p:spPr>
      </p:pic>
      <p:sp>
        <p:nvSpPr>
          <p:cNvPr id="268" name="Google Shape;268;p33"/>
          <p:cNvSpPr/>
          <p:nvPr/>
        </p:nvSpPr>
        <p:spPr>
          <a:xfrm rot="-5400000">
            <a:off x="7786048" y="3028178"/>
            <a:ext cx="1100667" cy="524934"/>
          </a:xfrm>
          <a:prstGeom prst="triangle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9" name="Google Shape;269;p33"/>
          <p:cNvSpPr txBox="1"/>
          <p:nvPr/>
        </p:nvSpPr>
        <p:spPr>
          <a:xfrm>
            <a:off x="2325188" y="2998257"/>
            <a:ext cx="5564777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ДЯКУЮ ЗА УВАГУ!</a:t>
            </a:r>
            <a:endParaRPr sz="32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4" name="Google Shape;274;p34" descr="На зображенні може бути: верхній одяг та водойма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" y="1107018"/>
            <a:ext cx="12183263" cy="46406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35"/>
          <p:cNvSpPr/>
          <p:nvPr/>
        </p:nvSpPr>
        <p:spPr>
          <a:xfrm>
            <a:off x="0" y="-11261"/>
            <a:ext cx="8585200" cy="686926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80" name="Google Shape;280;p35" descr="Google Shape;67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193499" y="536100"/>
            <a:ext cx="2365456" cy="469437"/>
          </a:xfrm>
          <a:prstGeom prst="rect">
            <a:avLst/>
          </a:prstGeom>
          <a:noFill/>
          <a:ln>
            <a:noFill/>
          </a:ln>
        </p:spPr>
      </p:pic>
      <p:sp>
        <p:nvSpPr>
          <p:cNvPr id="281" name="Google Shape;281;p35"/>
          <p:cNvSpPr/>
          <p:nvPr/>
        </p:nvSpPr>
        <p:spPr>
          <a:xfrm rot="-5400000">
            <a:off x="7786048" y="3028178"/>
            <a:ext cx="1100667" cy="524934"/>
          </a:xfrm>
          <a:prstGeom prst="triangle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2" name="Google Shape;282;p35"/>
          <p:cNvSpPr txBox="1"/>
          <p:nvPr/>
        </p:nvSpPr>
        <p:spPr>
          <a:xfrm>
            <a:off x="4161789" y="4485600"/>
            <a:ext cx="3487574" cy="4616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ru-RU" sz="240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nszu.gov.ua</a:t>
            </a:r>
            <a:endParaRPr sz="2400" b="1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83" name="Google Shape;283;p35" descr="Рисунок 1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285157" y="1110467"/>
            <a:ext cx="3222945" cy="1257418"/>
          </a:xfrm>
          <a:prstGeom prst="rect">
            <a:avLst/>
          </a:prstGeom>
          <a:noFill/>
          <a:ln>
            <a:noFill/>
          </a:ln>
        </p:spPr>
      </p:pic>
      <p:sp>
        <p:nvSpPr>
          <p:cNvPr id="284" name="Google Shape;284;p35"/>
          <p:cNvSpPr txBox="1"/>
          <p:nvPr/>
        </p:nvSpPr>
        <p:spPr>
          <a:xfrm>
            <a:off x="4095759" y="3001915"/>
            <a:ext cx="3553602" cy="16465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ru-RU" sz="240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nszu.ukr</a:t>
            </a:r>
            <a:endParaRPr sz="2400" b="1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ru-RU" sz="2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NSZU_gov</a:t>
            </a:r>
            <a:endParaRPr sz="2400" b="1" i="0" u="none" strike="noStrike" cap="none">
              <a:solidFill>
                <a:srgbClr val="FFFFF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ru-RU" sz="2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НСЗУ</a:t>
            </a:r>
            <a:r>
              <a:rPr lang="ru-RU" sz="23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endParaRPr sz="2300" b="1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85" name="Google Shape;285;p35" descr="Рисунок 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322999" y="3089930"/>
            <a:ext cx="318519" cy="315952"/>
          </a:xfrm>
          <a:prstGeom prst="rect">
            <a:avLst/>
          </a:prstGeom>
          <a:noFill/>
          <a:ln>
            <a:noFill/>
          </a:ln>
        </p:spPr>
      </p:pic>
      <p:sp>
        <p:nvSpPr>
          <p:cNvPr id="286" name="Google Shape;286;p35"/>
          <p:cNvSpPr txBox="1"/>
          <p:nvPr/>
        </p:nvSpPr>
        <p:spPr>
          <a:xfrm>
            <a:off x="4151375" y="4879985"/>
            <a:ext cx="3497987" cy="4616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ru-RU" sz="240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info@nszu.gov.ua</a:t>
            </a:r>
            <a:endParaRPr sz="2400" b="1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p35"/>
          <p:cNvSpPr txBox="1"/>
          <p:nvPr/>
        </p:nvSpPr>
        <p:spPr>
          <a:xfrm>
            <a:off x="1487606" y="5639483"/>
            <a:ext cx="6161755" cy="4616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ru-RU" sz="240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м. Київ, пр-т Степана Бандери, 19, 04073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8" name="Google Shape;288;p35"/>
          <p:cNvSpPr txBox="1"/>
          <p:nvPr/>
        </p:nvSpPr>
        <p:spPr>
          <a:xfrm>
            <a:off x="4095759" y="2617547"/>
            <a:ext cx="3553602" cy="5539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ru-RU" sz="240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NSZU Ukraine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89" name="Google Shape;289;p35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5322999" y="2693654"/>
            <a:ext cx="318519" cy="318519"/>
          </a:xfrm>
          <a:prstGeom prst="rect">
            <a:avLst/>
          </a:prstGeom>
          <a:noFill/>
          <a:ln>
            <a:noFill/>
          </a:ln>
        </p:spPr>
      </p:pic>
      <p:pic>
        <p:nvPicPr>
          <p:cNvPr id="290" name="Google Shape;290;p35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5343452" y="3478284"/>
            <a:ext cx="298066" cy="298066"/>
          </a:xfrm>
          <a:prstGeom prst="rect">
            <a:avLst/>
          </a:prstGeom>
          <a:noFill/>
          <a:ln>
            <a:noFill/>
          </a:ln>
        </p:spPr>
      </p:pic>
      <p:pic>
        <p:nvPicPr>
          <p:cNvPr id="291" name="Google Shape;291;p35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5353421" y="3853564"/>
            <a:ext cx="289637" cy="2896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/>
          <p:nvPr/>
        </p:nvSpPr>
        <p:spPr>
          <a:xfrm>
            <a:off x="0" y="0"/>
            <a:ext cx="8585200" cy="686926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2"/>
          <p:cNvSpPr txBox="1">
            <a:spLocks noGrp="1"/>
          </p:cNvSpPr>
          <p:nvPr>
            <p:ph type="title"/>
          </p:nvPr>
        </p:nvSpPr>
        <p:spPr>
          <a:xfrm>
            <a:off x="0" y="1722754"/>
            <a:ext cx="8117633" cy="25320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 Narrow"/>
              <a:buNone/>
            </a:pPr>
            <a:r>
              <a:rPr lang="uk-UA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ПІЛОТНИЙ ПРОЄКТ </a:t>
            </a:r>
            <a:br>
              <a:rPr lang="uk-UA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«ЗУБОПРОТЕЗУВАННЯ ОКРЕМИХ КАТЕГОРІЙ ОСІБ,ЯКІ ЗАХИЩАЛИ НЕЗАЛЕЖНІСТЬ, СУВЕРЕНІТЕТ ТА ТЕРИТОРІАЛЬНУ ЦІЛІСНІСТЬ УКРАЇНИ»</a:t>
            </a:r>
            <a:endParaRPr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1" name="Google Shape;101;p2"/>
          <p:cNvSpPr txBox="1">
            <a:spLocks noGrp="1"/>
          </p:cNvSpPr>
          <p:nvPr>
            <p:ph type="body" idx="1"/>
          </p:nvPr>
        </p:nvSpPr>
        <p:spPr>
          <a:xfrm>
            <a:off x="457016" y="4924693"/>
            <a:ext cx="7409175" cy="8811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ru-RU" sz="2500" i="1" dirty="0"/>
              <a:t>Наталія Гусак</a:t>
            </a:r>
            <a:endParaRPr sz="2500" i="1" dirty="0"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ru-RU" sz="2500" i="1" dirty="0"/>
              <a:t>Голова </a:t>
            </a:r>
            <a:r>
              <a:rPr lang="ru-RU" sz="2500" i="1" dirty="0" err="1"/>
              <a:t>Національної</a:t>
            </a:r>
            <a:r>
              <a:rPr lang="ru-RU" sz="2500" i="1" dirty="0"/>
              <a:t> </a:t>
            </a:r>
            <a:r>
              <a:rPr lang="ru-RU" sz="2500" i="1" dirty="0" err="1"/>
              <a:t>служби</a:t>
            </a:r>
            <a:r>
              <a:rPr lang="ru-RU" sz="2500" i="1" dirty="0"/>
              <a:t> </a:t>
            </a:r>
            <a:r>
              <a:rPr lang="ru-RU" sz="2500" i="1" dirty="0" err="1"/>
              <a:t>здоров‘я</a:t>
            </a:r>
            <a:r>
              <a:rPr lang="ru-RU" sz="2500" i="1" dirty="0"/>
              <a:t> </a:t>
            </a:r>
            <a:r>
              <a:rPr lang="ru-RU" sz="2500" i="1" dirty="0" err="1"/>
              <a:t>України</a:t>
            </a:r>
            <a:r>
              <a:rPr lang="ru-RU" sz="2500" i="1" dirty="0"/>
              <a:t> </a:t>
            </a:r>
            <a:endParaRPr sz="2500" i="1" dirty="0"/>
          </a:p>
        </p:txBody>
      </p:sp>
      <p:sp>
        <p:nvSpPr>
          <p:cNvPr id="102" name="Google Shape;102;p2"/>
          <p:cNvSpPr txBox="1"/>
          <p:nvPr/>
        </p:nvSpPr>
        <p:spPr>
          <a:xfrm>
            <a:off x="10600267" y="6318010"/>
            <a:ext cx="1248507" cy="4000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675" tIns="45675" rIns="45675" bIns="45675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ru-RU" sz="2000" b="0" i="0" u="none" strike="noStrike" cap="none">
                <a:solidFill>
                  <a:srgbClr val="1F73BA"/>
                </a:solidFill>
                <a:latin typeface="Arial Narrow"/>
                <a:ea typeface="Arial Narrow"/>
                <a:cs typeface="Arial Narrow"/>
                <a:sym typeface="Arial Narrow"/>
              </a:rPr>
              <a:t>nszu.gov.ua</a:t>
            </a:r>
            <a:endParaRPr sz="2000" b="0" i="0" u="none" strike="noStrike" cap="none">
              <a:solidFill>
                <a:srgbClr val="1F73BA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pic>
        <p:nvPicPr>
          <p:cNvPr id="103" name="Google Shape;103;p2" descr="Google Shape;67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193499" y="536100"/>
            <a:ext cx="2365456" cy="469437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2"/>
          <p:cNvSpPr/>
          <p:nvPr/>
        </p:nvSpPr>
        <p:spPr>
          <a:xfrm rot="-5400000">
            <a:off x="7786048" y="3028178"/>
            <a:ext cx="1100667" cy="524934"/>
          </a:xfrm>
          <a:prstGeom prst="triangle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"/>
          <p:cNvSpPr/>
          <p:nvPr/>
        </p:nvSpPr>
        <p:spPr>
          <a:xfrm>
            <a:off x="285480" y="245520"/>
            <a:ext cx="11667960" cy="426284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A5D533"/>
              </a:gs>
              <a:gs pos="100000">
                <a:srgbClr val="0070C0"/>
              </a:gs>
            </a:gsLst>
            <a:lin ang="0" scaled="0"/>
          </a:gradFill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lvl="0">
              <a:buSzPts val="2500"/>
            </a:pPr>
            <a:r>
              <a:rPr lang="ru-RU" sz="28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ДОГОВОРИ – ПІЛОТНИЙ ПРОЄКТ </a:t>
            </a:r>
            <a:endParaRPr lang="ru-RU" sz="2800" dirty="0">
              <a:solidFill>
                <a:schemeClr val="bg1"/>
              </a:solidFill>
            </a:endParaRPr>
          </a:p>
        </p:txBody>
      </p:sp>
      <p:pic>
        <p:nvPicPr>
          <p:cNvPr id="111" name="Google Shape;111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384640" y="337680"/>
            <a:ext cx="422280" cy="511200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3"/>
          <p:cNvSpPr/>
          <p:nvPr/>
        </p:nvSpPr>
        <p:spPr>
          <a:xfrm>
            <a:off x="10600200" y="6333480"/>
            <a:ext cx="1247760" cy="395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000" rIns="45700" bIns="450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ru-RU" sz="2000" b="0" i="0" u="none" strike="noStrike" cap="none">
                <a:solidFill>
                  <a:srgbClr val="1F73BA"/>
                </a:solidFill>
                <a:latin typeface="Arial Narrow"/>
                <a:ea typeface="Arial Narrow"/>
                <a:cs typeface="Arial Narrow"/>
                <a:sym typeface="Arial Narrow"/>
              </a:rPr>
              <a:t>nszu.gov.ua</a:t>
            </a:r>
            <a:endParaRPr sz="2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02;p4">
            <a:extLst>
              <a:ext uri="{FF2B5EF4-FFF2-40B4-BE49-F238E27FC236}">
                <a16:creationId xmlns:a16="http://schemas.microsoft.com/office/drawing/2014/main" id="{D10952B6-F34F-4F14-ADC0-F29E49E97AA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71322" y="966953"/>
            <a:ext cx="2049160" cy="6437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ru-RU" sz="3200" b="1" dirty="0">
                <a:solidFill>
                  <a:srgbClr val="92D050"/>
                </a:solidFill>
              </a:rPr>
              <a:t>      </a:t>
            </a: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</a:rPr>
              <a:t>332 </a:t>
            </a:r>
            <a:endParaRPr sz="2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4E0C7D9-97C4-493C-AF73-0E0C8666F090}"/>
              </a:ext>
            </a:extLst>
          </p:cNvPr>
          <p:cNvSpPr txBox="1"/>
          <p:nvPr/>
        </p:nvSpPr>
        <p:spPr>
          <a:xfrm>
            <a:off x="3045749" y="1057995"/>
            <a:ext cx="74192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chemeClr val="accent6">
                    <a:lumMod val="75000"/>
                  </a:schemeClr>
                </a:solidFill>
              </a:rPr>
              <a:t>надавачі, з якими укладено договір</a:t>
            </a:r>
          </a:p>
        </p:txBody>
      </p:sp>
      <p:graphicFrame>
        <p:nvGraphicFramePr>
          <p:cNvPr id="12" name="Діаграма 11">
            <a:extLst>
              <a:ext uri="{FF2B5EF4-FFF2-40B4-BE49-F238E27FC236}">
                <a16:creationId xmlns:a16="http://schemas.microsoft.com/office/drawing/2014/main" id="{FED621D6-2CB8-4416-8244-79E6103A8C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674258"/>
              </p:ext>
            </p:extLst>
          </p:nvPr>
        </p:nvGraphicFramePr>
        <p:xfrm>
          <a:off x="285481" y="1996895"/>
          <a:ext cx="4576562" cy="36632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Діаграма 12">
            <a:extLst>
              <a:ext uri="{FF2B5EF4-FFF2-40B4-BE49-F238E27FC236}">
                <a16:creationId xmlns:a16="http://schemas.microsoft.com/office/drawing/2014/main" id="{7C967AC8-DDE1-4333-B40A-538EE5B0E29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3577473"/>
              </p:ext>
            </p:extLst>
          </p:nvPr>
        </p:nvGraphicFramePr>
        <p:xfrm>
          <a:off x="5284236" y="1610703"/>
          <a:ext cx="6669204" cy="40809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"/>
          <p:cNvSpPr/>
          <p:nvPr/>
        </p:nvSpPr>
        <p:spPr>
          <a:xfrm>
            <a:off x="285480" y="245520"/>
            <a:ext cx="11667960" cy="426284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A5D533"/>
              </a:gs>
              <a:gs pos="100000">
                <a:srgbClr val="0070C0"/>
              </a:gs>
            </a:gsLst>
            <a:lin ang="0" scaled="0"/>
          </a:gradFill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lvl="0">
              <a:buSzPts val="2500"/>
            </a:pPr>
            <a:r>
              <a:rPr lang="ru-RU" sz="28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ДОГОВОРИ – ПІЛОТНИЙ ПРОЄКТ </a:t>
            </a:r>
            <a:endParaRPr lang="ru-RU" sz="2800" dirty="0">
              <a:solidFill>
                <a:schemeClr val="bg1"/>
              </a:solidFill>
            </a:endParaRPr>
          </a:p>
        </p:txBody>
      </p:sp>
      <p:pic>
        <p:nvPicPr>
          <p:cNvPr id="111" name="Google Shape;111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384640" y="337680"/>
            <a:ext cx="422280" cy="511200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3"/>
          <p:cNvSpPr/>
          <p:nvPr/>
        </p:nvSpPr>
        <p:spPr>
          <a:xfrm>
            <a:off x="10600200" y="6333480"/>
            <a:ext cx="1247760" cy="395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000" rIns="45700" bIns="450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ru-RU" sz="2000" b="0" i="0" u="none" strike="noStrike" cap="none">
                <a:solidFill>
                  <a:srgbClr val="1F73BA"/>
                </a:solidFill>
                <a:latin typeface="Arial Narrow"/>
                <a:ea typeface="Arial Narrow"/>
                <a:cs typeface="Arial Narrow"/>
                <a:sym typeface="Arial Narrow"/>
              </a:rPr>
              <a:t>nszu.gov.ua</a:t>
            </a:r>
            <a:endParaRPr sz="2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7205E02-3868-469E-9430-D73D4A256653}"/>
              </a:ext>
            </a:extLst>
          </p:cNvPr>
          <p:cNvSpPr txBox="1"/>
          <p:nvPr/>
        </p:nvSpPr>
        <p:spPr>
          <a:xfrm>
            <a:off x="1726163" y="941040"/>
            <a:ext cx="9573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uk-UA" sz="2000" b="1" kern="1200" dirty="0">
                <a:solidFill>
                  <a:srgbClr val="002060"/>
                </a:solidFill>
                <a:latin typeface="+mn-lt"/>
              </a:rPr>
              <a:t>Розподіл кількості надавачів  з договорами станом на 31.10.2024р. </a:t>
            </a:r>
          </a:p>
        </p:txBody>
      </p:sp>
      <p:graphicFrame>
        <p:nvGraphicFramePr>
          <p:cNvPr id="7" name="Діаграма 6">
            <a:extLst>
              <a:ext uri="{FF2B5EF4-FFF2-40B4-BE49-F238E27FC236}">
                <a16:creationId xmlns:a16="http://schemas.microsoft.com/office/drawing/2014/main" id="{FEC9149E-C12C-436A-9148-1986283E60D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050110"/>
              </p:ext>
            </p:extLst>
          </p:nvPr>
        </p:nvGraphicFramePr>
        <p:xfrm>
          <a:off x="643812" y="1610386"/>
          <a:ext cx="11163107" cy="45460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378203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"/>
          <p:cNvSpPr/>
          <p:nvPr/>
        </p:nvSpPr>
        <p:spPr>
          <a:xfrm>
            <a:off x="285480" y="245520"/>
            <a:ext cx="11667960" cy="426284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A5D533"/>
              </a:gs>
              <a:gs pos="100000">
                <a:srgbClr val="0070C0"/>
              </a:gs>
            </a:gsLst>
            <a:lin ang="0" scaled="0"/>
          </a:gradFill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lvl="0">
              <a:buSzPts val="2500"/>
            </a:pPr>
            <a:r>
              <a:rPr lang="ru-RU" sz="28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ДОГОВОРИ – ПІЛОТНИЙ ПРОЄКТ </a:t>
            </a:r>
            <a:endParaRPr lang="ru-RU" sz="2800" dirty="0">
              <a:solidFill>
                <a:schemeClr val="bg1"/>
              </a:solidFill>
            </a:endParaRPr>
          </a:p>
        </p:txBody>
      </p:sp>
      <p:pic>
        <p:nvPicPr>
          <p:cNvPr id="111" name="Google Shape;111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384640" y="337680"/>
            <a:ext cx="422280" cy="511200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3"/>
          <p:cNvSpPr/>
          <p:nvPr/>
        </p:nvSpPr>
        <p:spPr>
          <a:xfrm>
            <a:off x="10600200" y="6333480"/>
            <a:ext cx="1247760" cy="395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000" rIns="45700" bIns="450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ru-RU" sz="2000" b="0" i="0" u="none" strike="noStrike" cap="none">
                <a:solidFill>
                  <a:srgbClr val="1F73BA"/>
                </a:solidFill>
                <a:latin typeface="Arial Narrow"/>
                <a:ea typeface="Arial Narrow"/>
                <a:cs typeface="Arial Narrow"/>
                <a:sym typeface="Arial Narrow"/>
              </a:rPr>
              <a:t>nszu.gov.ua</a:t>
            </a:r>
            <a:endParaRPr sz="2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09306E8-9500-4ED7-88A9-3ECB7AA7F128}"/>
              </a:ext>
            </a:extLst>
          </p:cNvPr>
          <p:cNvSpPr txBox="1"/>
          <p:nvPr/>
        </p:nvSpPr>
        <p:spPr>
          <a:xfrm>
            <a:off x="385081" y="848880"/>
            <a:ext cx="111475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400" b="0" i="0" u="none" strike="noStrike" kern="1200" spc="0" baseline="0">
                <a:solidFill>
                  <a:srgbClr val="000000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uk-UA" sz="2400" b="1" kern="1200" dirty="0">
                <a:solidFill>
                  <a:srgbClr val="002060"/>
                </a:solidFill>
                <a:latin typeface="+mn-lt"/>
              </a:rPr>
              <a:t>Розподіл суми договорів за областями за формою власності надавача </a:t>
            </a:r>
          </a:p>
        </p:txBody>
      </p:sp>
      <p:graphicFrame>
        <p:nvGraphicFramePr>
          <p:cNvPr id="8" name="Діаграма 7">
            <a:extLst>
              <a:ext uri="{FF2B5EF4-FFF2-40B4-BE49-F238E27FC236}">
                <a16:creationId xmlns:a16="http://schemas.microsoft.com/office/drawing/2014/main" id="{2C0C1CD2-8B1A-4F83-AD91-BBEDE347E6A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9235334"/>
              </p:ext>
            </p:extLst>
          </p:nvPr>
        </p:nvGraphicFramePr>
        <p:xfrm>
          <a:off x="1175658" y="1661759"/>
          <a:ext cx="9806472" cy="46717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8250036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"/>
          <p:cNvSpPr/>
          <p:nvPr/>
        </p:nvSpPr>
        <p:spPr>
          <a:xfrm>
            <a:off x="285480" y="245520"/>
            <a:ext cx="11667960" cy="426284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A5D533"/>
              </a:gs>
              <a:gs pos="100000">
                <a:srgbClr val="0070C0"/>
              </a:gs>
            </a:gsLst>
            <a:lin ang="0" scaled="0"/>
          </a:gradFill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lvl="0">
              <a:buSzPts val="2500"/>
            </a:pPr>
            <a:r>
              <a:rPr lang="ru-RU" sz="2800" b="1" dirty="0">
                <a:solidFill>
                  <a:schemeClr val="bg1"/>
                </a:solidFill>
                <a:latin typeface="Calibri"/>
                <a:cs typeface="Calibri"/>
                <a:sym typeface="Calibri"/>
              </a:rPr>
              <a:t>ОПЛАТИ </a:t>
            </a:r>
            <a:endParaRPr lang="ru-RU" sz="2800" dirty="0">
              <a:solidFill>
                <a:schemeClr val="bg1"/>
              </a:solidFill>
            </a:endParaRPr>
          </a:p>
        </p:txBody>
      </p:sp>
      <p:pic>
        <p:nvPicPr>
          <p:cNvPr id="111" name="Google Shape;111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384640" y="337680"/>
            <a:ext cx="422280" cy="511200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3"/>
          <p:cNvSpPr/>
          <p:nvPr/>
        </p:nvSpPr>
        <p:spPr>
          <a:xfrm>
            <a:off x="10600200" y="6333480"/>
            <a:ext cx="1247760" cy="395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000" rIns="45700" bIns="450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ru-RU" sz="2000" b="0" i="0" u="none" strike="noStrike" cap="none">
                <a:solidFill>
                  <a:srgbClr val="1F73BA"/>
                </a:solidFill>
                <a:latin typeface="Arial Narrow"/>
                <a:ea typeface="Arial Narrow"/>
                <a:cs typeface="Arial Narrow"/>
                <a:sym typeface="Arial Narrow"/>
              </a:rPr>
              <a:t>nszu.gov.ua</a:t>
            </a:r>
            <a:endParaRPr sz="2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5C8263C-2358-43BC-A8D6-A051D05FCC73}"/>
              </a:ext>
            </a:extLst>
          </p:cNvPr>
          <p:cNvSpPr txBox="1"/>
          <p:nvPr/>
        </p:nvSpPr>
        <p:spPr>
          <a:xfrm>
            <a:off x="1492251" y="975115"/>
            <a:ext cx="95558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uk-UA" sz="2400" b="1" kern="1200" dirty="0">
                <a:solidFill>
                  <a:srgbClr val="002060"/>
                </a:solidFill>
                <a:latin typeface="+mn-lt"/>
              </a:rPr>
              <a:t>Оплати надавачам послуг станом на 31.10.2024 </a:t>
            </a:r>
            <a:r>
              <a:rPr lang="uk-UA" sz="1600" b="1" kern="1200" dirty="0">
                <a:solidFill>
                  <a:srgbClr val="002060"/>
                </a:solidFill>
                <a:latin typeface="+mn-lt"/>
              </a:rPr>
              <a:t>(млн. грн.)*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D9C7068-85C5-42A8-83A7-D39CF18D4523}"/>
              </a:ext>
            </a:extLst>
          </p:cNvPr>
          <p:cNvSpPr txBox="1"/>
          <p:nvPr/>
        </p:nvSpPr>
        <p:spPr>
          <a:xfrm>
            <a:off x="1063690" y="6223523"/>
            <a:ext cx="4935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* </a:t>
            </a:r>
            <a:r>
              <a:rPr lang="uk-UA" sz="1800" b="1" dirty="0">
                <a:solidFill>
                  <a:srgbClr val="002060"/>
                </a:solidFill>
              </a:rPr>
              <a:t>Загальна сума </a:t>
            </a:r>
            <a:r>
              <a:rPr lang="uk-UA" sz="1800" b="1" dirty="0" err="1">
                <a:solidFill>
                  <a:srgbClr val="002060"/>
                </a:solidFill>
              </a:rPr>
              <a:t>оплат</a:t>
            </a:r>
            <a:r>
              <a:rPr lang="uk-UA" sz="1800" b="1" dirty="0">
                <a:solidFill>
                  <a:srgbClr val="002060"/>
                </a:solidFill>
              </a:rPr>
              <a:t> -  41,1 млн. грн.</a:t>
            </a:r>
          </a:p>
        </p:txBody>
      </p:sp>
      <p:pic>
        <p:nvPicPr>
          <p:cNvPr id="10" name="Picture 12">
            <a:extLst>
              <a:ext uri="{FF2B5EF4-FFF2-40B4-BE49-F238E27FC236}">
                <a16:creationId xmlns:a16="http://schemas.microsoft.com/office/drawing/2014/main" id="{607F5496-5BAE-4AB0-9C9A-1C16493B68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2620" y="821228"/>
            <a:ext cx="1134292" cy="1134292"/>
          </a:xfrm>
          <a:prstGeom prst="rect">
            <a:avLst/>
          </a:prstGeom>
        </p:spPr>
      </p:pic>
      <p:graphicFrame>
        <p:nvGraphicFramePr>
          <p:cNvPr id="11" name="Діаграма 10">
            <a:extLst>
              <a:ext uri="{FF2B5EF4-FFF2-40B4-BE49-F238E27FC236}">
                <a16:creationId xmlns:a16="http://schemas.microsoft.com/office/drawing/2014/main" id="{80B3E4AF-FAE1-4A5C-92DE-A5F92607D52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95164738"/>
              </p:ext>
            </p:extLst>
          </p:nvPr>
        </p:nvGraphicFramePr>
        <p:xfrm>
          <a:off x="1567543" y="1895444"/>
          <a:ext cx="9817097" cy="39793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615812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"/>
          <p:cNvSpPr/>
          <p:nvPr/>
        </p:nvSpPr>
        <p:spPr>
          <a:xfrm>
            <a:off x="285480" y="245520"/>
            <a:ext cx="11667960" cy="426284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A5D533"/>
              </a:gs>
              <a:gs pos="100000">
                <a:srgbClr val="0070C0"/>
              </a:gs>
            </a:gsLst>
            <a:lin ang="0" scaled="0"/>
          </a:gradFill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lvl="0">
              <a:buSzPts val="2500"/>
            </a:pPr>
            <a:r>
              <a:rPr lang="ru-RU" sz="2800" b="1" dirty="0">
                <a:solidFill>
                  <a:schemeClr val="bg1"/>
                </a:solidFill>
                <a:latin typeface="Calibri"/>
                <a:cs typeface="Calibri"/>
                <a:sym typeface="Calibri"/>
              </a:rPr>
              <a:t>ЗАГАЛЬНА СТАТИСТИКА ПО ПІЛОТНОМУ ПРОЄКТУ </a:t>
            </a:r>
            <a:endParaRPr lang="ru-RU" sz="2800" dirty="0">
              <a:solidFill>
                <a:schemeClr val="bg1"/>
              </a:solidFill>
            </a:endParaRPr>
          </a:p>
        </p:txBody>
      </p:sp>
      <p:pic>
        <p:nvPicPr>
          <p:cNvPr id="111" name="Google Shape;111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384640" y="337680"/>
            <a:ext cx="422280" cy="511200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3"/>
          <p:cNvSpPr/>
          <p:nvPr/>
        </p:nvSpPr>
        <p:spPr>
          <a:xfrm>
            <a:off x="10600200" y="6333480"/>
            <a:ext cx="1247760" cy="395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000" rIns="45700" bIns="450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ru-RU" sz="2000" b="0" i="0" u="none" strike="noStrike" cap="none">
                <a:solidFill>
                  <a:srgbClr val="1F73BA"/>
                </a:solidFill>
                <a:latin typeface="Arial Narrow"/>
                <a:ea typeface="Arial Narrow"/>
                <a:cs typeface="Arial Narrow"/>
                <a:sym typeface="Arial Narrow"/>
              </a:rPr>
              <a:t>nszu.gov.ua</a:t>
            </a:r>
            <a:endParaRPr sz="2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" name="Google Shape;197;p9">
            <a:extLst>
              <a:ext uri="{FF2B5EF4-FFF2-40B4-BE49-F238E27FC236}">
                <a16:creationId xmlns:a16="http://schemas.microsoft.com/office/drawing/2014/main" id="{9268DE03-B1CF-42E1-87BD-B14C4104D3EA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55886" y="977417"/>
            <a:ext cx="1624276" cy="1018425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02;p4">
            <a:extLst>
              <a:ext uri="{FF2B5EF4-FFF2-40B4-BE49-F238E27FC236}">
                <a16:creationId xmlns:a16="http://schemas.microsoft.com/office/drawing/2014/main" id="{F9584E26-2DD6-4216-B404-46B49BCBC09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428143" y="983558"/>
            <a:ext cx="1378747" cy="546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ru-RU" sz="3200" b="1" dirty="0">
                <a:solidFill>
                  <a:srgbClr val="92D050"/>
                </a:solidFill>
              </a:rPr>
              <a:t>     </a:t>
            </a:r>
            <a:br>
              <a:rPr lang="ru-RU" sz="3200" b="1" dirty="0">
                <a:solidFill>
                  <a:srgbClr val="92D050"/>
                </a:solidFill>
              </a:rPr>
            </a:br>
            <a:r>
              <a:rPr lang="ru-RU" sz="3200" b="1" dirty="0">
                <a:solidFill>
                  <a:srgbClr val="92D050"/>
                </a:solidFill>
              </a:rPr>
              <a:t> 91</a:t>
            </a:r>
            <a:br>
              <a:rPr lang="ru-RU" sz="3200" b="1" dirty="0">
                <a:solidFill>
                  <a:srgbClr val="0070C0"/>
                </a:solidFill>
              </a:rPr>
            </a:br>
            <a:endParaRPr sz="2000" dirty="0">
              <a:solidFill>
                <a:srgbClr val="0070C0"/>
              </a:solidFill>
            </a:endParaRPr>
          </a:p>
        </p:txBody>
      </p:sp>
      <p:sp>
        <p:nvSpPr>
          <p:cNvPr id="12" name="Google Shape;102;p4">
            <a:extLst>
              <a:ext uri="{FF2B5EF4-FFF2-40B4-BE49-F238E27FC236}">
                <a16:creationId xmlns:a16="http://schemas.microsoft.com/office/drawing/2014/main" id="{AE90D550-74E2-4EFC-9242-79858CC6D0F1}"/>
              </a:ext>
            </a:extLst>
          </p:cNvPr>
          <p:cNvSpPr txBox="1">
            <a:spLocks/>
          </p:cNvSpPr>
          <p:nvPr/>
        </p:nvSpPr>
        <p:spPr>
          <a:xfrm>
            <a:off x="2428143" y="1557388"/>
            <a:ext cx="1220126" cy="546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ru-RU" sz="3200" b="1" dirty="0">
                <a:solidFill>
                  <a:srgbClr val="92D050"/>
                </a:solidFill>
              </a:rPr>
              <a:t>    </a:t>
            </a:r>
            <a:br>
              <a:rPr lang="ru-RU" sz="3200" b="1" dirty="0">
                <a:solidFill>
                  <a:srgbClr val="92D050"/>
                </a:solidFill>
              </a:rPr>
            </a:br>
            <a:r>
              <a:rPr lang="ru-RU" sz="3200" b="1" dirty="0">
                <a:solidFill>
                  <a:srgbClr val="92D050"/>
                </a:solidFill>
              </a:rPr>
              <a:t> 143</a:t>
            </a:r>
            <a:br>
              <a:rPr lang="ru-RU" sz="3200" b="1" dirty="0">
                <a:solidFill>
                  <a:srgbClr val="0070C0"/>
                </a:solidFill>
              </a:rPr>
            </a:br>
            <a:endParaRPr lang="ru-RU" sz="2000" dirty="0">
              <a:solidFill>
                <a:srgbClr val="0070C0"/>
              </a:solidFill>
            </a:endParaRPr>
          </a:p>
        </p:txBody>
      </p:sp>
      <p:sp>
        <p:nvSpPr>
          <p:cNvPr id="13" name="Google Shape;106;p4">
            <a:extLst>
              <a:ext uri="{FF2B5EF4-FFF2-40B4-BE49-F238E27FC236}">
                <a16:creationId xmlns:a16="http://schemas.microsoft.com/office/drawing/2014/main" id="{DC04DB85-7EA1-4FA1-9F8A-C097628651E6}"/>
              </a:ext>
            </a:extLst>
          </p:cNvPr>
          <p:cNvSpPr txBox="1"/>
          <p:nvPr/>
        </p:nvSpPr>
        <p:spPr>
          <a:xfrm>
            <a:off x="3695488" y="1007040"/>
            <a:ext cx="8317332" cy="307736"/>
          </a:xfrm>
          <a:prstGeom prst="rect">
            <a:avLst/>
          </a:prstGeom>
          <a:solidFill>
            <a:srgbClr val="DDEAF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b="1" i="0" u="none" strike="no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ЗАКЛАД  НАДАВАВ ПОСЛУГУ ЗА ПАКЕТОМ ПОСЛУГ «66» ( ЗУБОПРОТЕЗУВАННЯ)</a:t>
            </a:r>
            <a:endParaRPr b="1" i="0" u="none" strike="noStrike" cap="none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06;p4">
            <a:extLst>
              <a:ext uri="{FF2B5EF4-FFF2-40B4-BE49-F238E27FC236}">
                <a16:creationId xmlns:a16="http://schemas.microsoft.com/office/drawing/2014/main" id="{5457570F-9814-40A9-AED9-7700C6B73876}"/>
              </a:ext>
            </a:extLst>
          </p:cNvPr>
          <p:cNvSpPr txBox="1"/>
          <p:nvPr/>
        </p:nvSpPr>
        <p:spPr>
          <a:xfrm>
            <a:off x="3695488" y="1688106"/>
            <a:ext cx="8317332" cy="307736"/>
          </a:xfrm>
          <a:prstGeom prst="rect">
            <a:avLst/>
          </a:prstGeom>
          <a:solidFill>
            <a:srgbClr val="DDEAF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uk-UA" b="1" dirty="0">
                <a:solidFill>
                  <a:srgbClr val="0070C0"/>
                </a:solidFill>
              </a:rPr>
              <a:t>ЗАКЛАД НАДАВАВ ПОСЛУГУ ЗА ПАКЕТОМ ПОСЛУГ «67» ( ЗУБОЛІКУВАННЯ)</a:t>
            </a:r>
            <a:endParaRPr b="1" i="0" u="none" strike="noStrike" cap="none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7" name="Діаграма 16">
            <a:extLst>
              <a:ext uri="{FF2B5EF4-FFF2-40B4-BE49-F238E27FC236}">
                <a16:creationId xmlns:a16="http://schemas.microsoft.com/office/drawing/2014/main" id="{F2879A9B-486F-4908-A11E-AAF91E2D36B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5547165"/>
              </p:ext>
            </p:extLst>
          </p:nvPr>
        </p:nvGraphicFramePr>
        <p:xfrm>
          <a:off x="344040" y="2664711"/>
          <a:ext cx="5477069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8" name="Діаграма 17">
            <a:extLst>
              <a:ext uri="{FF2B5EF4-FFF2-40B4-BE49-F238E27FC236}">
                <a16:creationId xmlns:a16="http://schemas.microsoft.com/office/drawing/2014/main" id="{3885AD01-16E5-411E-A1D9-AF29298D96A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27020049"/>
              </p:ext>
            </p:extLst>
          </p:nvPr>
        </p:nvGraphicFramePr>
        <p:xfrm>
          <a:off x="6370891" y="2581559"/>
          <a:ext cx="5477069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923691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"/>
          <p:cNvSpPr/>
          <p:nvPr/>
        </p:nvSpPr>
        <p:spPr>
          <a:xfrm>
            <a:off x="285480" y="245520"/>
            <a:ext cx="11667960" cy="426284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A5D533"/>
              </a:gs>
              <a:gs pos="100000">
                <a:srgbClr val="0070C0"/>
              </a:gs>
            </a:gsLst>
            <a:lin ang="0" scaled="0"/>
          </a:gradFill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lvl="0">
              <a:buSzPts val="2500"/>
            </a:pPr>
            <a:r>
              <a:rPr lang="ru-RU" sz="2800" b="1" dirty="0">
                <a:solidFill>
                  <a:schemeClr val="bg1"/>
                </a:solidFill>
                <a:latin typeface="Calibri"/>
                <a:cs typeface="Calibri"/>
                <a:sym typeface="Calibri"/>
              </a:rPr>
              <a:t>ЗАГАЛЬНА СТАТИСТИКА ПО ПІЛОТНОМУ ПРОЄКТУ </a:t>
            </a:r>
            <a:endParaRPr lang="ru-RU" sz="2800" dirty="0">
              <a:solidFill>
                <a:schemeClr val="bg1"/>
              </a:solidFill>
            </a:endParaRPr>
          </a:p>
        </p:txBody>
      </p:sp>
      <p:pic>
        <p:nvPicPr>
          <p:cNvPr id="111" name="Google Shape;111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384640" y="337680"/>
            <a:ext cx="422280" cy="511200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3"/>
          <p:cNvSpPr/>
          <p:nvPr/>
        </p:nvSpPr>
        <p:spPr>
          <a:xfrm>
            <a:off x="10600200" y="6333480"/>
            <a:ext cx="1247760" cy="395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000" rIns="45700" bIns="450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ru-RU" sz="2000" b="0" i="0" u="none" strike="noStrike" cap="none">
                <a:solidFill>
                  <a:srgbClr val="1F73BA"/>
                </a:solidFill>
                <a:latin typeface="Arial Narrow"/>
                <a:ea typeface="Arial Narrow"/>
                <a:cs typeface="Arial Narrow"/>
                <a:sym typeface="Arial Narrow"/>
              </a:rPr>
              <a:t>nszu.gov.ua</a:t>
            </a:r>
            <a:endParaRPr sz="2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8" name="Діаграма 7">
            <a:extLst>
              <a:ext uri="{FF2B5EF4-FFF2-40B4-BE49-F238E27FC236}">
                <a16:creationId xmlns:a16="http://schemas.microsoft.com/office/drawing/2014/main" id="{63BF8CCC-A219-4D65-99DE-43A8C8365FB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741415"/>
              </p:ext>
            </p:extLst>
          </p:nvPr>
        </p:nvGraphicFramePr>
        <p:xfrm>
          <a:off x="1800807" y="1444785"/>
          <a:ext cx="9153331" cy="46060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10AA199F-445E-4FD3-9479-B43443A6FCAC}"/>
              </a:ext>
            </a:extLst>
          </p:cNvPr>
          <p:cNvSpPr txBox="1"/>
          <p:nvPr/>
        </p:nvSpPr>
        <p:spPr>
          <a:xfrm>
            <a:off x="2118050" y="701596"/>
            <a:ext cx="82731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>
                <a:solidFill>
                  <a:srgbClr val="00B050"/>
                </a:solidFill>
              </a:rPr>
              <a:t>Загальна кількість пацієнтів *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E112AAA-05AC-4169-9CB5-36805D49B809}"/>
              </a:ext>
            </a:extLst>
          </p:cNvPr>
          <p:cNvSpPr txBox="1"/>
          <p:nvPr/>
        </p:nvSpPr>
        <p:spPr>
          <a:xfrm>
            <a:off x="1175657" y="6050835"/>
            <a:ext cx="83882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* </a:t>
            </a:r>
            <a:r>
              <a:rPr lang="uk-UA" sz="1000" i="1" dirty="0"/>
              <a:t>дані станом на 15.10.2024р.</a:t>
            </a:r>
          </a:p>
        </p:txBody>
      </p:sp>
    </p:spTree>
    <p:extLst>
      <p:ext uri="{BB962C8B-B14F-4D97-AF65-F5344CB8AC3E}">
        <p14:creationId xmlns:p14="http://schemas.microsoft.com/office/powerpoint/2010/main" val="25621226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"/>
          <p:cNvSpPr/>
          <p:nvPr/>
        </p:nvSpPr>
        <p:spPr>
          <a:xfrm>
            <a:off x="285480" y="245520"/>
            <a:ext cx="11667960" cy="426284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A5D533"/>
              </a:gs>
              <a:gs pos="100000">
                <a:srgbClr val="0070C0"/>
              </a:gs>
            </a:gsLst>
            <a:lin ang="0" scaled="0"/>
          </a:gradFill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lvl="0">
              <a:buSzPts val="2500"/>
            </a:pPr>
            <a:r>
              <a:rPr lang="ru-RU" sz="2800" b="1" dirty="0">
                <a:solidFill>
                  <a:schemeClr val="bg1"/>
                </a:solidFill>
                <a:latin typeface="Calibri"/>
                <a:cs typeface="Calibri"/>
                <a:sym typeface="Calibri"/>
              </a:rPr>
              <a:t>ЗАГАЛЬНА СТАТИСТИКА ПО ПІЛОТНОМУ ПРОЄКТУ </a:t>
            </a:r>
            <a:endParaRPr lang="ru-RU" sz="2800" dirty="0">
              <a:solidFill>
                <a:schemeClr val="bg1"/>
              </a:solidFill>
            </a:endParaRPr>
          </a:p>
        </p:txBody>
      </p:sp>
      <p:pic>
        <p:nvPicPr>
          <p:cNvPr id="111" name="Google Shape;111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384640" y="337680"/>
            <a:ext cx="422280" cy="511200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3"/>
          <p:cNvSpPr/>
          <p:nvPr/>
        </p:nvSpPr>
        <p:spPr>
          <a:xfrm>
            <a:off x="10600200" y="6333480"/>
            <a:ext cx="1247760" cy="395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000" rIns="45700" bIns="450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ru-RU" sz="2000" b="0" i="0" u="none" strike="noStrike" cap="none">
                <a:solidFill>
                  <a:srgbClr val="1F73BA"/>
                </a:solidFill>
                <a:latin typeface="Arial Narrow"/>
                <a:ea typeface="Arial Narrow"/>
                <a:cs typeface="Arial Narrow"/>
                <a:sym typeface="Arial Narrow"/>
              </a:rPr>
              <a:t>nszu.gov.ua</a:t>
            </a:r>
            <a:endParaRPr sz="2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5" name="Таблиця 4">
            <a:extLst>
              <a:ext uri="{FF2B5EF4-FFF2-40B4-BE49-F238E27FC236}">
                <a16:creationId xmlns:a16="http://schemas.microsoft.com/office/drawing/2014/main" id="{FE13277D-5C10-45D0-BD47-D8B72ACE63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763567"/>
              </p:ext>
            </p:extLst>
          </p:nvPr>
        </p:nvGraphicFramePr>
        <p:xfrm>
          <a:off x="757074" y="953693"/>
          <a:ext cx="10627566" cy="1699299"/>
        </p:xfrm>
        <a:graphic>
          <a:graphicData uri="http://schemas.openxmlformats.org/drawingml/2006/table">
            <a:tbl>
              <a:tblPr>
                <a:tableStyleId>{9B7A256D-2E6B-4DBD-BD80-84E902A882C8}</a:tableStyleId>
              </a:tblPr>
              <a:tblGrid>
                <a:gridCol w="3164742">
                  <a:extLst>
                    <a:ext uri="{9D8B030D-6E8A-4147-A177-3AD203B41FA5}">
                      <a16:colId xmlns:a16="http://schemas.microsoft.com/office/drawing/2014/main" val="2841735427"/>
                    </a:ext>
                  </a:extLst>
                </a:gridCol>
                <a:gridCol w="3150222">
                  <a:extLst>
                    <a:ext uri="{9D8B030D-6E8A-4147-A177-3AD203B41FA5}">
                      <a16:colId xmlns:a16="http://schemas.microsoft.com/office/drawing/2014/main" val="2211604557"/>
                    </a:ext>
                  </a:extLst>
                </a:gridCol>
                <a:gridCol w="4312602">
                  <a:extLst>
                    <a:ext uri="{9D8B030D-6E8A-4147-A177-3AD203B41FA5}">
                      <a16:colId xmlns:a16="http://schemas.microsoft.com/office/drawing/2014/main" val="129819751"/>
                    </a:ext>
                  </a:extLst>
                </a:gridCol>
              </a:tblGrid>
              <a:tr h="762039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000" u="none" strike="noStrike" dirty="0">
                          <a:effectLst/>
                        </a:rPr>
                        <a:t>Пакет послуг</a:t>
                      </a:r>
                      <a:endParaRPr lang="uk-UA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000" u="none" strike="noStrike" dirty="0">
                          <a:effectLst/>
                        </a:rPr>
                        <a:t>Загальна кількість послуг</a:t>
                      </a:r>
                      <a:endParaRPr lang="uk-UA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000" u="none" strike="noStrike" dirty="0">
                          <a:effectLst/>
                        </a:rPr>
                        <a:t>Розрахункове відшкодування,</a:t>
                      </a:r>
                    </a:p>
                    <a:p>
                      <a:pPr algn="ctr" fontAlgn="ctr"/>
                      <a:r>
                        <a:rPr lang="uk-UA" sz="2000" u="none" strike="noStrike" dirty="0">
                          <a:effectLst/>
                        </a:rPr>
                        <a:t>млн. грн.*</a:t>
                      </a:r>
                      <a:endParaRPr lang="uk-UA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85718542"/>
                  </a:ext>
                </a:extLst>
              </a:tr>
              <a:tr h="277671">
                <a:tc>
                  <a:txBody>
                    <a:bodyPr/>
                    <a:lstStyle/>
                    <a:p>
                      <a:pPr algn="l" fontAlgn="b"/>
                      <a:r>
                        <a:rPr lang="uk-UA" sz="2000" u="none" strike="noStrike" dirty="0">
                          <a:effectLst/>
                        </a:rPr>
                        <a:t>66  -зубопротезування</a:t>
                      </a:r>
                      <a:endParaRPr lang="uk-UA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2000" u="none" strike="noStrike" dirty="0">
                          <a:effectLst/>
                        </a:rPr>
                        <a:t>2 833</a:t>
                      </a:r>
                      <a:endParaRPr lang="uk-UA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2000" u="none" strike="noStrike" dirty="0">
                          <a:effectLst/>
                        </a:rPr>
                        <a:t>26</a:t>
                      </a:r>
                      <a:endParaRPr lang="uk-UA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883722355"/>
                  </a:ext>
                </a:extLst>
              </a:tr>
              <a:tr h="298580">
                <a:tc>
                  <a:txBody>
                    <a:bodyPr/>
                    <a:lstStyle/>
                    <a:p>
                      <a:pPr algn="l" fontAlgn="b"/>
                      <a:r>
                        <a:rPr lang="uk-UA" sz="2000" u="none" strike="noStrike">
                          <a:effectLst/>
                        </a:rPr>
                        <a:t>67- зуболікування</a:t>
                      </a:r>
                      <a:endParaRPr lang="uk-UA" sz="20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2000" u="none" strike="noStrike" dirty="0">
                          <a:effectLst/>
                        </a:rPr>
                        <a:t>11 165</a:t>
                      </a:r>
                      <a:endParaRPr lang="uk-UA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2000" u="none" strike="noStrike" dirty="0">
                          <a:effectLst/>
                        </a:rPr>
                        <a:t>10</a:t>
                      </a:r>
                      <a:endParaRPr lang="uk-UA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777260053"/>
                  </a:ext>
                </a:extLst>
              </a:tr>
              <a:tr h="261257">
                <a:tc>
                  <a:txBody>
                    <a:bodyPr/>
                    <a:lstStyle/>
                    <a:p>
                      <a:pPr algn="l" fontAlgn="b"/>
                      <a:r>
                        <a:rPr lang="uk-UA" sz="2000" b="1" u="none" strike="noStrike" dirty="0">
                          <a:effectLst/>
                        </a:rPr>
                        <a:t>Загалом</a:t>
                      </a:r>
                      <a:endParaRPr lang="uk-UA" sz="2000" b="1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2000" b="1" u="none" strike="noStrike" dirty="0">
                          <a:effectLst/>
                        </a:rPr>
                        <a:t>13 998</a:t>
                      </a:r>
                      <a:endParaRPr lang="uk-UA" sz="2000" b="1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2000" b="1" u="none" strike="noStrike" dirty="0">
                          <a:effectLst/>
                        </a:rPr>
                        <a:t>37</a:t>
                      </a:r>
                      <a:endParaRPr lang="uk-UA" sz="2000" b="1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024552704"/>
                  </a:ext>
                </a:extLst>
              </a:tr>
            </a:tbl>
          </a:graphicData>
        </a:graphic>
      </p:graphicFrame>
      <p:sp>
        <p:nvSpPr>
          <p:cNvPr id="6" name="Прямокутник 5">
            <a:extLst>
              <a:ext uri="{FF2B5EF4-FFF2-40B4-BE49-F238E27FC236}">
                <a16:creationId xmlns:a16="http://schemas.microsoft.com/office/drawing/2014/main" id="{BCE5785A-9774-460D-99B8-1B6BC6C66A35}"/>
              </a:ext>
            </a:extLst>
          </p:cNvPr>
          <p:cNvSpPr/>
          <p:nvPr/>
        </p:nvSpPr>
        <p:spPr>
          <a:xfrm>
            <a:off x="1118118" y="2652992"/>
            <a:ext cx="1029166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1200" i="1" dirty="0"/>
              <a:t>Розрахункове відшкодування включає вартість послуг, які ще не відшкодовані  (перебувають на </a:t>
            </a:r>
            <a:r>
              <a:rPr lang="uk-UA" sz="1200" i="1" dirty="0" err="1"/>
              <a:t>стадіїї</a:t>
            </a:r>
            <a:r>
              <a:rPr lang="uk-UA" sz="1200" i="1" dirty="0"/>
              <a:t> відшкодування)</a:t>
            </a:r>
          </a:p>
        </p:txBody>
      </p:sp>
      <p:graphicFrame>
        <p:nvGraphicFramePr>
          <p:cNvPr id="7" name="Діаграма 6">
            <a:extLst>
              <a:ext uri="{FF2B5EF4-FFF2-40B4-BE49-F238E27FC236}">
                <a16:creationId xmlns:a16="http://schemas.microsoft.com/office/drawing/2014/main" id="{4A0B46C5-27A3-409B-B69A-12C5E851C77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5063292"/>
              </p:ext>
            </p:extLst>
          </p:nvPr>
        </p:nvGraphicFramePr>
        <p:xfrm>
          <a:off x="401216" y="3161107"/>
          <a:ext cx="609289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Діаграма 7">
            <a:extLst>
              <a:ext uri="{FF2B5EF4-FFF2-40B4-BE49-F238E27FC236}">
                <a16:creationId xmlns:a16="http://schemas.microsoft.com/office/drawing/2014/main" id="{7A76274D-D05E-4D9E-B215-23B0BC8EE09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089582"/>
              </p:ext>
            </p:extLst>
          </p:nvPr>
        </p:nvGraphicFramePr>
        <p:xfrm>
          <a:off x="6829746" y="3161107"/>
          <a:ext cx="5123694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2981306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1333</TotalTime>
  <Words>1451</Words>
  <Application>Microsoft Office PowerPoint</Application>
  <PresentationFormat>Широкоэкранный</PresentationFormat>
  <Paragraphs>466</Paragraphs>
  <Slides>18</Slides>
  <Notes>18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 Narrow</vt:lpstr>
      <vt:lpstr>Calibri</vt:lpstr>
      <vt:lpstr>Aptos Narrow</vt:lpstr>
      <vt:lpstr>Arial</vt:lpstr>
      <vt:lpstr>Office Theme</vt:lpstr>
      <vt:lpstr>Презентация PowerPoint</vt:lpstr>
      <vt:lpstr>ПІЛОТНИЙ ПРОЄКТ  «ЗУБОПРОТЕЗУВАННЯ ОКРЕМИХ КАТЕГОРІЙ ОСІБ,ЯКІ ЗАХИЩАЛИ НЕЗАЛЕЖНІСТЬ, СУВЕРЕНІТЕТ ТА ТЕРИТОРІАЛЬНУ ЦІЛІСНІСТЬ УКРАЇНИ»</vt:lpstr>
      <vt:lpstr>      332 </vt:lpstr>
      <vt:lpstr>Презентация PowerPoint</vt:lpstr>
      <vt:lpstr>Презентация PowerPoint</vt:lpstr>
      <vt:lpstr>Презентация PowerPoint</vt:lpstr>
      <vt:lpstr>       91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Microsoft Office User</dc:creator>
  <cp:lastModifiedBy>Центр громадського здоров'я ПОР</cp:lastModifiedBy>
  <cp:revision>178</cp:revision>
  <dcterms:created xsi:type="dcterms:W3CDTF">2021-01-11T12:33:42Z</dcterms:created>
  <dcterms:modified xsi:type="dcterms:W3CDTF">2024-11-05T06:19:48Z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0x010100C42610202195C94AB57FF34B54B36FD4</vt:lpwstr>
  </property>
  <property fmtid="{D5CDD505-2E9C-101B-9397-08002B2CF9AE}" pid="3" name="_dlc_DocIdItemGuid">
    <vt:lpwstr>2fe42cf8-a9ee-4927-85e0-f52a212a3c27</vt:lpwstr>
  </property>
</Properties>
</file>